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3"/>
  </p:notesMasterIdLst>
  <p:sldIdLst>
    <p:sldId id="454" r:id="rId2"/>
    <p:sldId id="365" r:id="rId3"/>
    <p:sldId id="258" r:id="rId4"/>
    <p:sldId id="431" r:id="rId5"/>
    <p:sldId id="366" r:id="rId6"/>
    <p:sldId id="368" r:id="rId7"/>
    <p:sldId id="367" r:id="rId8"/>
    <p:sldId id="370" r:id="rId9"/>
    <p:sldId id="369" r:id="rId10"/>
    <p:sldId id="432" r:id="rId11"/>
    <p:sldId id="433" r:id="rId12"/>
    <p:sldId id="437" r:id="rId13"/>
    <p:sldId id="438" r:id="rId14"/>
    <p:sldId id="439" r:id="rId15"/>
    <p:sldId id="389" r:id="rId16"/>
    <p:sldId id="430" r:id="rId17"/>
    <p:sldId id="440" r:id="rId18"/>
    <p:sldId id="391" r:id="rId19"/>
    <p:sldId id="392" r:id="rId20"/>
    <p:sldId id="393" r:id="rId21"/>
    <p:sldId id="394" r:id="rId22"/>
    <p:sldId id="376" r:id="rId23"/>
    <p:sldId id="377" r:id="rId24"/>
    <p:sldId id="381" r:id="rId25"/>
    <p:sldId id="379" r:id="rId26"/>
    <p:sldId id="378" r:id="rId27"/>
    <p:sldId id="397" r:id="rId28"/>
    <p:sldId id="398" r:id="rId29"/>
    <p:sldId id="402" r:id="rId30"/>
    <p:sldId id="396" r:id="rId31"/>
    <p:sldId id="421" r:id="rId32"/>
    <p:sldId id="403" r:id="rId33"/>
    <p:sldId id="400" r:id="rId34"/>
    <p:sldId id="405" r:id="rId35"/>
    <p:sldId id="406" r:id="rId36"/>
    <p:sldId id="443" r:id="rId37"/>
    <p:sldId id="407" r:id="rId38"/>
    <p:sldId id="408" r:id="rId39"/>
    <p:sldId id="422" r:id="rId40"/>
    <p:sldId id="423" r:id="rId41"/>
    <p:sldId id="409" r:id="rId42"/>
    <p:sldId id="410" r:id="rId43"/>
    <p:sldId id="445" r:id="rId44"/>
    <p:sldId id="446" r:id="rId45"/>
    <p:sldId id="447" r:id="rId46"/>
    <p:sldId id="448" r:id="rId47"/>
    <p:sldId id="411" r:id="rId48"/>
    <p:sldId id="424" r:id="rId49"/>
    <p:sldId id="412" r:id="rId50"/>
    <p:sldId id="413" r:id="rId51"/>
    <p:sldId id="414" r:id="rId52"/>
    <p:sldId id="425" r:id="rId53"/>
    <p:sldId id="415" r:id="rId54"/>
    <p:sldId id="416" r:id="rId55"/>
    <p:sldId id="417" r:id="rId56"/>
    <p:sldId id="426" r:id="rId57"/>
    <p:sldId id="418" r:id="rId58"/>
    <p:sldId id="419" r:id="rId59"/>
    <p:sldId id="453" r:id="rId60"/>
    <p:sldId id="427" r:id="rId61"/>
    <p:sldId id="449" r:id="rId62"/>
    <p:sldId id="428" r:id="rId63"/>
    <p:sldId id="434" r:id="rId64"/>
    <p:sldId id="435" r:id="rId65"/>
    <p:sldId id="444" r:id="rId66"/>
    <p:sldId id="450" r:id="rId67"/>
    <p:sldId id="451" r:id="rId68"/>
    <p:sldId id="452" r:id="rId69"/>
    <p:sldId id="436" r:id="rId70"/>
    <p:sldId id="404" r:id="rId71"/>
    <p:sldId id="429" r:id="rId7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0033CC"/>
    <a:srgbClr val="9933FF"/>
    <a:srgbClr val="9966FF"/>
    <a:srgbClr val="3853A8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51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836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ＭＳ Ｐゴシック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61311FB3-269C-493C-9BE0-D59DF08FEA76}" type="datetimeFigureOut">
              <a:rPr lang="en-US"/>
              <a:pPr>
                <a:defRPr/>
              </a:pPr>
              <a:t>9/7/2015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6432DD0B-396C-4DB1-9D25-3C197EABF5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0816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81000" y="6324600"/>
            <a:ext cx="4343400" cy="4000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Copyright © 2013 by John Wiley &amp; Sons.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614636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 userDrawn="1"/>
        </p:nvSpPr>
        <p:spPr>
          <a:xfrm>
            <a:off x="304800" y="838200"/>
            <a:ext cx="8458200" cy="152400"/>
          </a:xfrm>
          <a:prstGeom prst="parallelogram">
            <a:avLst>
              <a:gd name="adj" fmla="val 15613"/>
            </a:avLst>
          </a:prstGeom>
          <a:solidFill>
            <a:srgbClr val="FFCC00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71438"/>
            <a:ext cx="1219200" cy="91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7086600" cy="7159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458200" cy="5105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81000" y="6324600"/>
            <a:ext cx="4038600" cy="4000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Copyright © 2013 by John Wiley &amp; Sons.  All rights reserved.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7239000" y="6400800"/>
            <a:ext cx="1600200" cy="3048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Page </a:t>
            </a:r>
            <a:fld id="{9901069F-AD52-4E3E-9A4B-2A89867D504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331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/>
          <p:cNvSpPr/>
          <p:nvPr userDrawn="1"/>
        </p:nvSpPr>
        <p:spPr>
          <a:xfrm>
            <a:off x="457200" y="838200"/>
            <a:ext cx="8305800" cy="152400"/>
          </a:xfrm>
          <a:prstGeom prst="parallelogram">
            <a:avLst>
              <a:gd name="adj" fmla="val 15613"/>
            </a:avLst>
          </a:prstGeom>
          <a:solidFill>
            <a:srgbClr val="FFCC00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71438"/>
            <a:ext cx="1219200" cy="91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Copyright © 2013 by John Wiley &amp; Sons.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899556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/>
          <p:cNvSpPr/>
          <p:nvPr userDrawn="1"/>
        </p:nvSpPr>
        <p:spPr>
          <a:xfrm>
            <a:off x="457200" y="838200"/>
            <a:ext cx="8305800" cy="152400"/>
          </a:xfrm>
          <a:prstGeom prst="parallelogram">
            <a:avLst>
              <a:gd name="adj" fmla="val 15613"/>
            </a:avLst>
          </a:prstGeom>
          <a:solidFill>
            <a:srgbClr val="FFCC00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71438"/>
            <a:ext cx="1219200" cy="91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Copyright © 2013 by John Wiley &amp; Sons.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34617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2"/>
          <p:cNvSpPr/>
          <p:nvPr userDrawn="1"/>
        </p:nvSpPr>
        <p:spPr>
          <a:xfrm>
            <a:off x="381000" y="838200"/>
            <a:ext cx="8382000" cy="228600"/>
          </a:xfrm>
          <a:prstGeom prst="parallelogram">
            <a:avLst>
              <a:gd name="adj" fmla="val 15613"/>
            </a:avLst>
          </a:prstGeom>
          <a:solidFill>
            <a:srgbClr val="FFCC00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47638"/>
            <a:ext cx="1219200" cy="91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Copyright © 2013 by John Wiley &amp; Sons.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87797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Copyright © 2013 by John Wiley &amp; Sons.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650557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Copyright © 2013 by John Wiley &amp; Sons.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58266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Copyright © 2013 by John Wiley &amp; Sons.  All rights reserved.</a:t>
            </a:r>
          </a:p>
          <a:p>
            <a:pPr>
              <a:defRPr/>
            </a:pP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7182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81200" y="274638"/>
            <a:ext cx="6705600" cy="71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143000"/>
            <a:ext cx="8458200" cy="498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1000" y="6324600"/>
            <a:ext cx="38862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ea typeface="ＭＳ Ｐゴシック" pitchFamily="34" charset="-128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Copyright © 2013 by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0DB9A2B-A1EA-4612-BF82-148F74564F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6" r:id="rId1"/>
    <p:sldLayoutId id="2147484057" r:id="rId2"/>
    <p:sldLayoutId id="2147484058" r:id="rId3"/>
    <p:sldLayoutId id="2147484059" r:id="rId4"/>
    <p:sldLayoutId id="2147484060" r:id="rId5"/>
    <p:sldLayoutId id="2147484061" r:id="rId6"/>
    <p:sldLayoutId id="2147484062" r:id="rId7"/>
    <p:sldLayoutId id="2147484063" r:id="rId8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835E0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835E01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835E01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835E01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835E01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35E01"/>
        </a:buClr>
        <a:buSzPct val="60000"/>
        <a:buFont typeface="Wingdings" panose="05000000000000000000" pitchFamily="2" charset="2"/>
        <a:buChar char="q"/>
        <a:defRPr sz="3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835E01"/>
        </a:buClr>
        <a:buSzPct val="100000"/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altLang="en-US" smtClean="0"/>
              <a:t>Author: Horstmann</a:t>
            </a:r>
            <a:br>
              <a:rPr lang="en-IE" altLang="en-US" smtClean="0"/>
            </a:br>
            <a:r>
              <a:rPr lang="en-IE" altLang="en-US" smtClean="0"/>
              <a:t>Title: Big Java Late Objects</a:t>
            </a:r>
          </a:p>
        </p:txBody>
      </p:sp>
      <p:sp>
        <p:nvSpPr>
          <p:cNvPr id="11267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altLang="en-US" smtClean="0"/>
              <a:t>“This material is reproduced with permission of John Wiley &amp; Sons, Inc.”). </a:t>
            </a:r>
            <a:br>
              <a:rPr lang="en-IE" altLang="en-US" smtClean="0"/>
            </a:br>
            <a:endParaRPr lang="en-IE" altLang="en-US" smtClean="0"/>
          </a:p>
        </p:txBody>
      </p:sp>
      <p:sp>
        <p:nvSpPr>
          <p:cNvPr id="11268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smtClean="0"/>
              <a:t>Copyright © 2013 by John Wiley &amp; Sons.  All rights reserved.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mtClean="0"/>
              <a:t> Loop Examples (1)</a:t>
            </a:r>
          </a:p>
        </p:txBody>
      </p:sp>
      <p:sp>
        <p:nvSpPr>
          <p:cNvPr id="20483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06AD1247-9D89-40E3-A6E5-E6AA7262DA16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048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447800"/>
            <a:ext cx="8301038" cy="4913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66800"/>
            <a:ext cx="8305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6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mtClean="0"/>
              <a:t> Loop Examples (2)</a:t>
            </a:r>
          </a:p>
        </p:txBody>
      </p:sp>
      <p:sp>
        <p:nvSpPr>
          <p:cNvPr id="21507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C2F0046D-F8E8-4AB0-80BD-250F039EB673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150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447800"/>
            <a:ext cx="8348663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66800"/>
            <a:ext cx="8305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0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Common Error 4.1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/>
              <a:t>Don</a:t>
            </a:r>
            <a:r>
              <a:rPr lang="en-US" altLang="ja-JP" smtClean="0"/>
              <a:t>’t think </a:t>
            </a:r>
            <a:r>
              <a:rPr lang="ja-JP" altLang="en-US" smtClean="0"/>
              <a:t>“</a:t>
            </a:r>
            <a:r>
              <a:rPr lang="en-US" altLang="ja-JP" smtClean="0"/>
              <a:t>Are we there yet?</a:t>
            </a:r>
            <a:r>
              <a:rPr lang="ja-JP" altLang="en-US" smtClean="0"/>
              <a:t>”</a:t>
            </a:r>
            <a:endParaRPr lang="en-US" altLang="ja-JP" smtClean="0"/>
          </a:p>
          <a:p>
            <a:pPr lvl="1"/>
            <a:r>
              <a:rPr lang="en-US" altLang="en-US" smtClean="0"/>
              <a:t>The loop body will only execute if the test condition is </a:t>
            </a:r>
            <a:r>
              <a:rPr lang="en-US" altLang="en-US" b="1" smtClean="0"/>
              <a:t>True</a:t>
            </a:r>
            <a:r>
              <a:rPr lang="en-US" altLang="en-US" smtClean="0"/>
              <a:t>.</a:t>
            </a:r>
          </a:p>
          <a:p>
            <a:pPr lvl="1"/>
            <a:r>
              <a:rPr lang="ja-JP" altLang="en-US" smtClean="0"/>
              <a:t>“</a:t>
            </a:r>
            <a:r>
              <a:rPr lang="en-US" altLang="ja-JP" smtClean="0"/>
              <a:t>Are we there yet?</a:t>
            </a:r>
            <a:r>
              <a:rPr lang="ja-JP" altLang="en-US" smtClean="0"/>
              <a:t>”</a:t>
            </a:r>
            <a:r>
              <a:rPr lang="en-US" altLang="ja-JP" smtClean="0"/>
              <a:t> should continue if </a:t>
            </a:r>
            <a:r>
              <a:rPr lang="en-US" altLang="ja-JP" b="1" smtClean="0"/>
              <a:t>False</a:t>
            </a:r>
          </a:p>
          <a:p>
            <a:pPr lvl="1"/>
            <a:r>
              <a:rPr lang="en-US" altLang="en-US" smtClean="0"/>
              <a:t>If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bal</a:t>
            </a:r>
            <a:r>
              <a:rPr lang="en-US" altLang="en-US" smtClean="0"/>
              <a:t> should grow until it reaches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TARGET</a:t>
            </a:r>
            <a:endParaRPr lang="en-US" altLang="en-US" smtClean="0">
              <a:solidFill>
                <a:srgbClr val="0033CC"/>
              </a:solidFill>
              <a:cs typeface="Courier New" panose="02070309020205020404" pitchFamily="49" charset="0"/>
            </a:endParaRPr>
          </a:p>
          <a:p>
            <a:pPr lvl="2"/>
            <a:r>
              <a:rPr lang="en-US" altLang="en-US" smtClean="0"/>
              <a:t>Which version will execute the loop body?</a:t>
            </a:r>
          </a:p>
        </p:txBody>
      </p:sp>
      <p:sp>
        <p:nvSpPr>
          <p:cNvPr id="22532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B01FD5BA-C933-4981-AF24-78178E49180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533400" y="4267200"/>
            <a:ext cx="3962400" cy="1905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while (</a:t>
            </a: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bal &lt; TARGET</a:t>
            </a:r>
            <a:r>
              <a:rPr lang="en-US" sz="2000" kern="0" dirty="0">
                <a:latin typeface="Consolas" pitchFamily="49" charset="0"/>
                <a:ea typeface="+mn-ea"/>
              </a:rPr>
              <a:t>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year++;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interest = bal * RATE;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 err="1">
                <a:latin typeface="Consolas" pitchFamily="49" charset="0"/>
                <a:ea typeface="+mn-ea"/>
              </a:rPr>
              <a:t>bal</a:t>
            </a:r>
            <a:r>
              <a:rPr lang="en-US" sz="2000" kern="0" dirty="0">
                <a:latin typeface="Consolas" pitchFamily="49" charset="0"/>
                <a:ea typeface="+mn-ea"/>
              </a:rPr>
              <a:t> = bal + interest;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724400" y="4267200"/>
            <a:ext cx="3962400" cy="1905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while (</a:t>
            </a: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bal &gt;= TARGET</a:t>
            </a:r>
            <a:r>
              <a:rPr lang="en-US" sz="2000" kern="0" dirty="0">
                <a:latin typeface="Consolas" pitchFamily="49" charset="0"/>
                <a:ea typeface="+mn-ea"/>
              </a:rPr>
              <a:t>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year++;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interest = bal * RATE;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 err="1">
                <a:latin typeface="Consolas" pitchFamily="49" charset="0"/>
                <a:ea typeface="+mn-ea"/>
              </a:rPr>
              <a:t>bal</a:t>
            </a:r>
            <a:r>
              <a:rPr lang="en-US" sz="2000" kern="0" dirty="0">
                <a:latin typeface="Consolas" pitchFamily="49" charset="0"/>
                <a:ea typeface="+mn-ea"/>
              </a:rPr>
              <a:t> = bal + interest;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pic>
        <p:nvPicPr>
          <p:cNvPr id="2253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381000"/>
            <a:ext cx="1666875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6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Common Error 4.2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/>
              <a:t>Infinite Loops</a:t>
            </a:r>
          </a:p>
          <a:p>
            <a:pPr lvl="1"/>
            <a:r>
              <a:rPr lang="en-US" altLang="en-US" smtClean="0"/>
              <a:t>The loop body will execute until the test condition becomes </a:t>
            </a:r>
            <a:r>
              <a:rPr lang="en-US" altLang="en-US" b="1" smtClean="0"/>
              <a:t>False</a:t>
            </a:r>
            <a:r>
              <a:rPr lang="en-US" altLang="en-US" smtClean="0"/>
              <a:t>.</a:t>
            </a:r>
          </a:p>
          <a:p>
            <a:pPr lvl="1"/>
            <a:r>
              <a:rPr lang="en-US" altLang="en-US" smtClean="0"/>
              <a:t>What if you forget to update the test variable?</a:t>
            </a:r>
          </a:p>
          <a:p>
            <a:pPr lvl="2"/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bal</a:t>
            </a:r>
            <a:r>
              <a:rPr lang="en-US" altLang="en-US" smtClean="0"/>
              <a:t> is the test variable (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TARGET</a:t>
            </a:r>
            <a:r>
              <a:rPr lang="en-US" altLang="en-US" smtClean="0"/>
              <a:t> doesn</a:t>
            </a:r>
            <a:r>
              <a:rPr lang="en-US" altLang="ja-JP" smtClean="0"/>
              <a:t>’t change)</a:t>
            </a:r>
          </a:p>
          <a:p>
            <a:pPr lvl="2"/>
            <a:r>
              <a:rPr lang="en-US" altLang="en-US" smtClean="0"/>
              <a:t>You will loop forever!  (or until you stop the program)</a:t>
            </a:r>
          </a:p>
        </p:txBody>
      </p:sp>
      <p:sp>
        <p:nvSpPr>
          <p:cNvPr id="23556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5DFA5CB1-BDFB-495C-9BAD-599BAB3BBC49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2438400" y="4267200"/>
            <a:ext cx="3962400" cy="1905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while (</a:t>
            </a: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bal &lt; TARGET</a:t>
            </a:r>
            <a:r>
              <a:rPr lang="en-US" sz="2000" kern="0" dirty="0">
                <a:latin typeface="Consolas" pitchFamily="49" charset="0"/>
                <a:ea typeface="+mn-ea"/>
              </a:rPr>
              <a:t>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year++;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interest = bal * RATE;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pic>
        <p:nvPicPr>
          <p:cNvPr id="235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381000"/>
            <a:ext cx="1666875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2438400" y="5486400"/>
            <a:ext cx="3810000" cy="6858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b="1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 err="1">
                <a:latin typeface="Consolas" pitchFamily="49" charset="0"/>
                <a:ea typeface="+mn-ea"/>
              </a:rPr>
              <a:t>bal</a:t>
            </a:r>
            <a:r>
              <a:rPr lang="en-US" sz="2000" kern="0" dirty="0">
                <a:latin typeface="Consolas" pitchFamily="49" charset="0"/>
                <a:ea typeface="+mn-ea"/>
              </a:rPr>
              <a:t> = bal + interest;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23560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Common Error 4.3</a:t>
            </a: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smtClean="0"/>
              <a:t>Off-by-One Errors</a:t>
            </a:r>
          </a:p>
          <a:p>
            <a:pPr lvl="1"/>
            <a:r>
              <a:rPr lang="en-US" altLang="en-US" sz="2400" smtClean="0"/>
              <a:t>A </a:t>
            </a:r>
            <a:r>
              <a:rPr lang="ja-JP" altLang="en-US" sz="2400" smtClean="0"/>
              <a:t>‘</a:t>
            </a:r>
            <a:r>
              <a:rPr lang="en-US" altLang="ja-JP" sz="2400" smtClean="0"/>
              <a:t>counter</a:t>
            </a:r>
            <a:r>
              <a:rPr lang="ja-JP" altLang="en-US" sz="2400" smtClean="0"/>
              <a:t>’</a:t>
            </a:r>
            <a:r>
              <a:rPr lang="en-US" altLang="ja-JP" sz="2400" smtClean="0"/>
              <a:t> variable is often used in the test condition</a:t>
            </a:r>
          </a:p>
          <a:p>
            <a:pPr lvl="1"/>
            <a:r>
              <a:rPr lang="en-US" altLang="en-US" sz="2400" smtClean="0"/>
              <a:t>Your counter can start at 0 or 1, but programmers often start a counter at 0</a:t>
            </a:r>
          </a:p>
          <a:p>
            <a:pPr lvl="1"/>
            <a:r>
              <a:rPr lang="en-US" altLang="en-US" sz="2400" smtClean="0"/>
              <a:t>If I want to paint all 5 fingers, when I am done?</a:t>
            </a:r>
          </a:p>
          <a:p>
            <a:pPr lvl="2"/>
            <a:r>
              <a:rPr lang="en-US" altLang="en-US" b="1" smtClean="0"/>
              <a:t>Start at 0, use </a:t>
            </a:r>
            <a:r>
              <a:rPr lang="en-US" altLang="en-US" b="1" smtClean="0">
                <a:solidFill>
                  <a:srgbClr val="00B050"/>
                </a:solidFill>
              </a:rPr>
              <a:t>&lt;</a:t>
            </a:r>
            <a:r>
              <a:rPr lang="en-US" altLang="en-US" smtClean="0"/>
              <a:t>		</a:t>
            </a:r>
            <a:r>
              <a:rPr lang="en-US" altLang="en-US" b="1" smtClean="0"/>
              <a:t>Start at 1, use </a:t>
            </a:r>
            <a:r>
              <a:rPr lang="en-US" altLang="en-US" b="1" smtClean="0">
                <a:solidFill>
                  <a:srgbClr val="00B050"/>
                </a:solidFill>
              </a:rPr>
              <a:t>&lt;=</a:t>
            </a:r>
          </a:p>
          <a:p>
            <a:pPr lvl="2"/>
            <a:endParaRPr lang="en-US" altLang="en-US" b="1" smtClean="0">
              <a:solidFill>
                <a:srgbClr val="C00000"/>
              </a:solidFill>
            </a:endParaRPr>
          </a:p>
          <a:p>
            <a:pPr lvl="2"/>
            <a:endParaRPr lang="en-US" altLang="en-US" b="1" smtClean="0">
              <a:solidFill>
                <a:srgbClr val="C00000"/>
              </a:solidFill>
            </a:endParaRPr>
          </a:p>
          <a:p>
            <a:pPr lvl="2"/>
            <a:endParaRPr lang="en-US" altLang="en-US" b="1" smtClean="0">
              <a:solidFill>
                <a:srgbClr val="C00000"/>
              </a:solidFill>
            </a:endParaRPr>
          </a:p>
          <a:p>
            <a:pPr lvl="2"/>
            <a:endParaRPr lang="en-US" altLang="en-US" b="1" smtClean="0">
              <a:solidFill>
                <a:srgbClr val="C00000"/>
              </a:solidFill>
            </a:endParaRPr>
          </a:p>
          <a:p>
            <a:pPr lvl="2"/>
            <a:endParaRPr lang="en-US" altLang="en-US" b="1" smtClean="0">
              <a:solidFill>
                <a:srgbClr val="C00000"/>
              </a:solidFill>
            </a:endParaRPr>
          </a:p>
          <a:p>
            <a:pPr lvl="2">
              <a:buFontTx/>
              <a:buNone/>
            </a:pPr>
            <a:r>
              <a:rPr lang="en-US" altLang="en-US" b="1" smtClean="0">
                <a:solidFill>
                  <a:srgbClr val="C00000"/>
                </a:solidFill>
              </a:rPr>
              <a:t>0, 1, 2, 3, 4				1, 2, 3, 4, 5</a:t>
            </a:r>
          </a:p>
        </p:txBody>
      </p:sp>
      <p:sp>
        <p:nvSpPr>
          <p:cNvPr id="24580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24581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3F8D78C3-713B-406D-81A9-C5CAC97181E1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7200" y="3810000"/>
            <a:ext cx="3962400" cy="22098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int finger =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0</a:t>
            </a:r>
            <a:r>
              <a:rPr lang="en-US" sz="2000" kern="0" dirty="0">
                <a:latin typeface="Consolas" pitchFamily="49" charset="0"/>
                <a:ea typeface="+mn-ea"/>
              </a:rPr>
              <a:t>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final int FINGERS = 5;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kern="0" dirty="0">
                <a:latin typeface="Consolas" pitchFamily="49" charset="0"/>
                <a:ea typeface="+mn-ea"/>
              </a:rPr>
              <a:t> (finger 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&lt;</a:t>
            </a:r>
            <a:r>
              <a:rPr lang="en-US" sz="2000" kern="0" dirty="0">
                <a:latin typeface="Consolas" pitchFamily="49" charset="0"/>
                <a:ea typeface="+mn-ea"/>
              </a:rPr>
              <a:t> FINGERS)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// paint finger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finger++;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pic>
        <p:nvPicPr>
          <p:cNvPr id="2458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381000"/>
            <a:ext cx="1666875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4699000" y="3733800"/>
            <a:ext cx="4114800" cy="22098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int finger =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1</a:t>
            </a:r>
            <a:r>
              <a:rPr lang="en-US" sz="2000" kern="0" dirty="0">
                <a:latin typeface="Consolas" pitchFamily="49" charset="0"/>
                <a:ea typeface="+mn-ea"/>
              </a:rPr>
              <a:t>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final int FINGERS = 5;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kern="0" dirty="0">
                <a:latin typeface="Consolas" pitchFamily="49" charset="0"/>
                <a:ea typeface="+mn-ea"/>
              </a:rPr>
              <a:t> (finger 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&lt;=</a:t>
            </a:r>
            <a:r>
              <a:rPr lang="en-US" sz="2000" kern="0" dirty="0">
                <a:latin typeface="Consolas" pitchFamily="49" charset="0"/>
                <a:ea typeface="+mn-ea"/>
              </a:rPr>
              <a:t> FINGERS)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// paint finger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finger++;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1752600" y="228600"/>
            <a:ext cx="7086600" cy="715963"/>
          </a:xfrm>
        </p:spPr>
        <p:txBody>
          <a:bodyPr/>
          <a:lstStyle/>
          <a:p>
            <a:r>
              <a:rPr lang="en-US" altLang="en-US" smtClean="0"/>
              <a:t>4.2: Hand-Tracing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304800" y="4594225"/>
            <a:ext cx="8458200" cy="1524000"/>
          </a:xfrm>
        </p:spPr>
        <p:txBody>
          <a:bodyPr/>
          <a:lstStyle/>
          <a:p>
            <a:pPr>
              <a:spcBef>
                <a:spcPts val="200"/>
              </a:spcBef>
            </a:pPr>
            <a:r>
              <a:rPr lang="en-US" altLang="en-US" sz="2800" smtClean="0"/>
              <a:t>Example:  Calculate the sum of digits (1+7+2+9)</a:t>
            </a:r>
          </a:p>
          <a:p>
            <a:pPr lvl="1">
              <a:spcBef>
                <a:spcPts val="200"/>
              </a:spcBef>
            </a:pPr>
            <a:r>
              <a:rPr lang="en-US" altLang="en-US" sz="2400" smtClean="0"/>
              <a:t>Make columns for key variables (n, sum, digit)</a:t>
            </a:r>
          </a:p>
          <a:p>
            <a:pPr lvl="1">
              <a:spcBef>
                <a:spcPts val="200"/>
              </a:spcBef>
            </a:pPr>
            <a:r>
              <a:rPr lang="en-US" altLang="en-US" sz="2400" smtClean="0"/>
              <a:t>Examine the code and number the steps</a:t>
            </a:r>
          </a:p>
          <a:p>
            <a:pPr lvl="1">
              <a:spcBef>
                <a:spcPts val="200"/>
              </a:spcBef>
            </a:pPr>
            <a:r>
              <a:rPr lang="en-US" altLang="en-US" sz="2400" smtClean="0"/>
              <a:t>Set variables to state before loop begins</a:t>
            </a:r>
          </a:p>
        </p:txBody>
      </p:sp>
      <p:sp>
        <p:nvSpPr>
          <p:cNvPr id="25604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4B0ABF24-50DB-4848-822F-4D8A40A882DC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560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143000"/>
            <a:ext cx="3810000" cy="343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pic>
        <p:nvPicPr>
          <p:cNvPr id="23559" name="Picture 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13313" y="1412875"/>
            <a:ext cx="3390900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23560" name="Picture 1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40200" y="1752600"/>
            <a:ext cx="762000" cy="29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Tracing Sum of Digits</a:t>
            </a:r>
          </a:p>
        </p:txBody>
      </p:sp>
      <p:sp>
        <p:nvSpPr>
          <p:cNvPr id="26627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6242216C-CA34-45BB-A9AB-1732D9414B2B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381000" y="4724400"/>
            <a:ext cx="8458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itchFamily="2" charset="2"/>
              <a:buChar char="q"/>
              <a:defRPr/>
            </a:pPr>
            <a:r>
              <a:rPr lang="en-US" sz="3200" kern="0" dirty="0">
                <a:latin typeface="+mn-lt"/>
                <a:ea typeface="+mn-ea"/>
              </a:rPr>
              <a:t>Start executing loop body statements changing variable values on a new line</a:t>
            </a:r>
          </a:p>
          <a:p>
            <a:pPr marL="800100" lvl="1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itchFamily="2" charset="2"/>
              <a:buChar char="q"/>
              <a:defRPr/>
            </a:pPr>
            <a:r>
              <a:rPr lang="en-US" sz="3200" kern="0" dirty="0">
                <a:latin typeface="+mn-lt"/>
                <a:ea typeface="+mn-ea"/>
              </a:rPr>
              <a:t>Cross out values in previous line</a:t>
            </a:r>
          </a:p>
        </p:txBody>
      </p:sp>
      <p:sp>
        <p:nvSpPr>
          <p:cNvPr id="26629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pic>
        <p:nvPicPr>
          <p:cNvPr id="24582" name="Picture 1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13313" y="1412875"/>
            <a:ext cx="3390900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24583" name="Picture 1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51313" y="3048000"/>
            <a:ext cx="762000" cy="29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24584" name="Picture 8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04800" y="1222375"/>
            <a:ext cx="3705225" cy="327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Tracing Sum of Digits</a:t>
            </a:r>
          </a:p>
        </p:txBody>
      </p:sp>
      <p:sp>
        <p:nvSpPr>
          <p:cNvPr id="27651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8CB701B0-62F9-4DA6-B39B-B34A0BC2932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7652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19200"/>
            <a:ext cx="3767138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387350" y="4724400"/>
            <a:ext cx="8458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itchFamily="2" charset="2"/>
              <a:buChar char="q"/>
              <a:defRPr/>
            </a:pPr>
            <a:r>
              <a:rPr lang="en-US" sz="2800" kern="0" dirty="0">
                <a:latin typeface="+mn-lt"/>
                <a:ea typeface="+mn-ea"/>
              </a:rPr>
              <a:t>Continue executing loop statements changing variables</a:t>
            </a:r>
          </a:p>
          <a:p>
            <a:pPr marL="800100" lvl="1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itchFamily="2" charset="2"/>
              <a:buChar char="q"/>
              <a:defRPr/>
            </a:pPr>
            <a:r>
              <a:rPr lang="en-US" sz="2800" kern="0" dirty="0">
                <a:latin typeface="+mn-lt"/>
                <a:ea typeface="+mn-ea"/>
              </a:rPr>
              <a:t>1729 / 10 leaves 172 (no remainder)</a:t>
            </a:r>
          </a:p>
        </p:txBody>
      </p:sp>
      <p:sp>
        <p:nvSpPr>
          <p:cNvPr id="27654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pic>
        <p:nvPicPr>
          <p:cNvPr id="25607" name="Picture 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13313" y="1412875"/>
            <a:ext cx="3390900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25608" name="Picture 1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57663" y="3343275"/>
            <a:ext cx="762000" cy="29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Tracing Sum of Digits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>
          <a:xfrm>
            <a:off x="457200" y="4572000"/>
            <a:ext cx="8458200" cy="1905000"/>
          </a:xfrm>
        </p:spPr>
        <p:txBody>
          <a:bodyPr/>
          <a:lstStyle/>
          <a:p>
            <a:r>
              <a:rPr lang="en-US" altLang="en-US" sz="2800" smtClean="0"/>
              <a:t>Test condition.  If true, execute loop again</a:t>
            </a:r>
          </a:p>
          <a:p>
            <a:pPr lvl="1"/>
            <a:r>
              <a:rPr lang="en-US" altLang="en-US" sz="2400" smtClean="0"/>
              <a:t>Variable n is 172, Is 172 &gt; 0?, True! </a:t>
            </a:r>
          </a:p>
          <a:p>
            <a:r>
              <a:rPr lang="en-US" altLang="en-US" sz="2800" smtClean="0"/>
              <a:t>Make a new line for the second time through and update variables</a:t>
            </a:r>
          </a:p>
        </p:txBody>
      </p:sp>
      <p:sp>
        <p:nvSpPr>
          <p:cNvPr id="28676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8743D0D3-0CDA-4585-930F-6E151CA9B771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8677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19200"/>
            <a:ext cx="37338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8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pic>
        <p:nvPicPr>
          <p:cNvPr id="26631" name="Picture 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13313" y="1412875"/>
            <a:ext cx="3390900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26632" name="Picture 1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57663" y="2057400"/>
            <a:ext cx="762000" cy="29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Tracing Sum of Digits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>
          <a:xfrm>
            <a:off x="411163" y="4800600"/>
            <a:ext cx="8458200" cy="685800"/>
          </a:xfrm>
        </p:spPr>
        <p:txBody>
          <a:bodyPr/>
          <a:lstStyle/>
          <a:p>
            <a:r>
              <a:rPr lang="en-US" altLang="en-US" sz="2800" smtClean="0"/>
              <a:t>Third time through</a:t>
            </a:r>
          </a:p>
          <a:p>
            <a:pPr lvl="1"/>
            <a:r>
              <a:rPr lang="en-US" altLang="en-US" sz="2400" smtClean="0"/>
              <a:t>Variable n is 17 which is still greater than 0</a:t>
            </a:r>
          </a:p>
          <a:p>
            <a:r>
              <a:rPr lang="en-US" altLang="en-US" sz="2800" smtClean="0"/>
              <a:t>Execute loop statements and update variables </a:t>
            </a:r>
          </a:p>
        </p:txBody>
      </p:sp>
      <p:sp>
        <p:nvSpPr>
          <p:cNvPr id="29700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5AA15172-881F-4B2A-B428-23DC2BD58169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9701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11263"/>
            <a:ext cx="3657600" cy="326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02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pic>
        <p:nvPicPr>
          <p:cNvPr id="27655" name="Picture 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13313" y="1412875"/>
            <a:ext cx="3390900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27656" name="Picture 1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51313" y="2057400"/>
            <a:ext cx="762000" cy="29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85800" y="6248400"/>
            <a:ext cx="43434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smtClean="0"/>
              <a:t>Copyright © </a:t>
            </a:r>
            <a:r>
              <a:rPr lang="en-US" altLang="en-US" sz="1000" i="1" smtClean="0"/>
              <a:t>2013 </a:t>
            </a:r>
            <a:r>
              <a:rPr lang="en-US" altLang="en-US" sz="1000" smtClean="0"/>
              <a:t>by John Wiley &amp; Sons.  All rights reserved.</a:t>
            </a:r>
          </a:p>
        </p:txBody>
      </p:sp>
      <p:sp>
        <p:nvSpPr>
          <p:cNvPr id="12291" name="Text Box 3"/>
          <p:cNvSpPr txBox="1">
            <a:spLocks noChangeAspect="1" noChangeArrowheads="1"/>
          </p:cNvSpPr>
          <p:nvPr/>
        </p:nvSpPr>
        <p:spPr bwMode="auto">
          <a:xfrm>
            <a:off x="685800" y="533400"/>
            <a:ext cx="8001000" cy="2667000"/>
          </a:xfrm>
          <a:prstGeom prst="rect">
            <a:avLst/>
          </a:prstGeom>
          <a:solidFill>
            <a:srgbClr val="FFCC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457200"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spcBef>
                <a:spcPct val="50000"/>
              </a:spcBef>
              <a:buClrTx/>
              <a:buSzTx/>
              <a:buFontTx/>
              <a:buNone/>
            </a:pPr>
            <a:endParaRPr lang="en-US" altLang="en-US" sz="4000" b="1"/>
          </a:p>
        </p:txBody>
      </p:sp>
      <p:sp>
        <p:nvSpPr>
          <p:cNvPr id="12292" name="Text Box 3"/>
          <p:cNvSpPr txBox="1">
            <a:spLocks noChangeArrowheads="1"/>
          </p:cNvSpPr>
          <p:nvPr/>
        </p:nvSpPr>
        <p:spPr bwMode="auto">
          <a:xfrm>
            <a:off x="1524000" y="1676400"/>
            <a:ext cx="3048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b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LOOPS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14400" y="1066800"/>
            <a:ext cx="3276600" cy="457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r" eaLnBrk="1" hangingPunct="1">
              <a:defRPr/>
            </a:pPr>
            <a:r>
              <a:rPr lang="en-US" dirty="0">
                <a:solidFill>
                  <a:srgbClr val="FFCC00"/>
                </a:solidFill>
              </a:rPr>
              <a:t>CHAPTER</a:t>
            </a:r>
          </a:p>
        </p:txBody>
      </p:sp>
      <p:sp>
        <p:nvSpPr>
          <p:cNvPr id="12294" name="TextBox 8"/>
          <p:cNvSpPr txBox="1">
            <a:spLocks noChangeArrowheads="1"/>
          </p:cNvSpPr>
          <p:nvPr/>
        </p:nvSpPr>
        <p:spPr bwMode="auto">
          <a:xfrm>
            <a:off x="4191000" y="6248400"/>
            <a:ext cx="16970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/>
              <a:t>Slides by Donald W. Smith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/>
              <a:t>TechNeTrain.com</a:t>
            </a:r>
          </a:p>
        </p:txBody>
      </p:sp>
      <p:sp>
        <p:nvSpPr>
          <p:cNvPr id="12295" name="TextBox 8"/>
          <p:cNvSpPr txBox="1">
            <a:spLocks noChangeArrowheads="1"/>
          </p:cNvSpPr>
          <p:nvPr/>
        </p:nvSpPr>
        <p:spPr bwMode="auto">
          <a:xfrm>
            <a:off x="7070725" y="6246813"/>
            <a:ext cx="9096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/>
              <a:t>Final Draft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/>
              <a:t>Oct 30, 2011</a:t>
            </a:r>
          </a:p>
        </p:txBody>
      </p:sp>
      <p:pic>
        <p:nvPicPr>
          <p:cNvPr id="1229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533400"/>
            <a:ext cx="281940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7" name="TextBox 2"/>
          <p:cNvSpPr txBox="1">
            <a:spLocks noChangeArrowheads="1"/>
          </p:cNvSpPr>
          <p:nvPr/>
        </p:nvSpPr>
        <p:spPr bwMode="auto">
          <a:xfrm>
            <a:off x="4267200" y="914400"/>
            <a:ext cx="6858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4000" b="1"/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Tracing Sum of Digits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>
          <a:xfrm>
            <a:off x="374650" y="4876800"/>
            <a:ext cx="8458200" cy="685800"/>
          </a:xfrm>
        </p:spPr>
        <p:txBody>
          <a:bodyPr/>
          <a:lstStyle/>
          <a:p>
            <a:r>
              <a:rPr lang="en-US" altLang="en-US" sz="2800" smtClean="0"/>
              <a:t>Fourth loop iteration:</a:t>
            </a:r>
          </a:p>
          <a:p>
            <a:pPr lvl="1"/>
            <a:r>
              <a:rPr lang="en-US" altLang="en-US" sz="2400" smtClean="0"/>
              <a:t>Variable n is 1 at start of loop.  1 &gt; 0?  True  </a:t>
            </a:r>
          </a:p>
          <a:p>
            <a:pPr lvl="1"/>
            <a:r>
              <a:rPr lang="en-US" altLang="en-US" sz="2400" smtClean="0"/>
              <a:t>Executes loop and changes variable </a:t>
            </a:r>
            <a:r>
              <a:rPr lang="en-US" altLang="en-US" sz="2400" smtClean="0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altLang="en-US" sz="2400" smtClean="0"/>
              <a:t> to 0 (1/10 = 0)</a:t>
            </a:r>
          </a:p>
        </p:txBody>
      </p:sp>
      <p:sp>
        <p:nvSpPr>
          <p:cNvPr id="30724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0F8BB01C-2A96-4589-9AE8-0D91A449C84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0725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19200"/>
            <a:ext cx="37465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6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pic>
        <p:nvPicPr>
          <p:cNvPr id="28679" name="Picture 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13313" y="1412875"/>
            <a:ext cx="3390900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28680" name="Picture 1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57663" y="2057400"/>
            <a:ext cx="762000" cy="29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Tracing Sum of Digits</a:t>
            </a: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>
          <a:xfrm>
            <a:off x="419100" y="4572000"/>
            <a:ext cx="8153400" cy="685800"/>
          </a:xfrm>
        </p:spPr>
        <p:txBody>
          <a:bodyPr/>
          <a:lstStyle/>
          <a:p>
            <a:r>
              <a:rPr lang="en-US" altLang="en-US" sz="2400" smtClean="0"/>
              <a:t>Because n is 0, the expression</a:t>
            </a:r>
            <a:r>
              <a:rPr lang="en-US" altLang="en-US" sz="2400" smtClean="0">
                <a:latin typeface="Consolas" panose="020B0609020204030204" pitchFamily="49" charset="0"/>
                <a:cs typeface="Consolas" panose="020B0609020204030204" pitchFamily="49" charset="0"/>
              </a:rPr>
              <a:t>(n &gt; 0)</a:t>
            </a:r>
            <a:r>
              <a:rPr lang="en-US" altLang="en-US" sz="2400" smtClean="0">
                <a:cs typeface="Consolas" panose="020B0609020204030204" pitchFamily="49" charset="0"/>
              </a:rPr>
              <a:t> </a:t>
            </a:r>
            <a:r>
              <a:rPr lang="en-US" altLang="en-US" sz="2400" smtClean="0"/>
              <a:t>is False</a:t>
            </a:r>
          </a:p>
          <a:p>
            <a:r>
              <a:rPr lang="en-US" altLang="en-US" sz="2400" smtClean="0"/>
              <a:t>Loop body is not executed</a:t>
            </a:r>
          </a:p>
          <a:p>
            <a:pPr lvl="1"/>
            <a:r>
              <a:rPr lang="en-US" altLang="en-US" sz="2000" smtClean="0"/>
              <a:t>Jumps to next statement after the loop body</a:t>
            </a:r>
          </a:p>
          <a:p>
            <a:r>
              <a:rPr lang="en-US" altLang="en-US" sz="2400" smtClean="0"/>
              <a:t>Finally prints the sum!</a:t>
            </a:r>
          </a:p>
        </p:txBody>
      </p:sp>
      <p:sp>
        <p:nvSpPr>
          <p:cNvPr id="31748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156BF6A6-CAB4-450B-9D09-653DDDC7B568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1749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19200"/>
            <a:ext cx="3733800" cy="3265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50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pic>
        <p:nvPicPr>
          <p:cNvPr id="29703" name="Picture 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13313" y="1412875"/>
            <a:ext cx="3390900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29704" name="Picture 1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14800" y="2057400"/>
            <a:ext cx="762000" cy="29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sp>
        <p:nvSpPr>
          <p:cNvPr id="10" name="Curved Left Arrow 9"/>
          <p:cNvSpPr/>
          <p:nvPr/>
        </p:nvSpPr>
        <p:spPr>
          <a:xfrm>
            <a:off x="8001000" y="2057400"/>
            <a:ext cx="838200" cy="2057400"/>
          </a:xfrm>
          <a:prstGeom prst="curvedLeftArrow">
            <a:avLst/>
          </a:prstGeom>
          <a:solidFill>
            <a:srgbClr val="3853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Summary of the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mtClean="0"/>
              <a:t> Loop</a:t>
            </a:r>
          </a:p>
        </p:txBody>
      </p:sp>
      <p:sp>
        <p:nvSpPr>
          <p:cNvPr id="327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mtClean="0"/>
              <a:t> loops are very commonly used</a:t>
            </a:r>
          </a:p>
          <a:p>
            <a:pPr lvl="1"/>
            <a:r>
              <a:rPr lang="en-US" altLang="en-US" smtClean="0"/>
              <a:t>Initialize variables before you test</a:t>
            </a:r>
          </a:p>
          <a:p>
            <a:pPr lvl="1"/>
            <a:r>
              <a:rPr lang="en-US" altLang="en-US" smtClean="0"/>
              <a:t>The condition is tested BEFORE the loop body</a:t>
            </a:r>
          </a:p>
          <a:p>
            <a:pPr lvl="2"/>
            <a:r>
              <a:rPr lang="en-US" altLang="en-US" smtClean="0"/>
              <a:t>This is called </a:t>
            </a:r>
            <a:r>
              <a:rPr lang="en-US" altLang="en-US" i="1" smtClean="0"/>
              <a:t>pre-test</a:t>
            </a:r>
          </a:p>
          <a:p>
            <a:pPr lvl="2"/>
            <a:r>
              <a:rPr lang="en-US" altLang="en-US" smtClean="0"/>
              <a:t>The condition often uses a counter variable</a:t>
            </a:r>
          </a:p>
          <a:p>
            <a:pPr lvl="1"/>
            <a:r>
              <a:rPr lang="en-US" altLang="en-US" smtClean="0"/>
              <a:t>Something inside the loop should change one of the variables used in the test</a:t>
            </a:r>
          </a:p>
          <a:p>
            <a:r>
              <a:rPr lang="en-US" altLang="en-US" smtClean="0"/>
              <a:t>Watch out for infinite loops! </a:t>
            </a:r>
          </a:p>
        </p:txBody>
      </p:sp>
      <p:sp>
        <p:nvSpPr>
          <p:cNvPr id="32772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32773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7912B19E-4662-4288-BF94-FEEDD97D142D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4.3  The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Loop</a:t>
            </a:r>
          </a:p>
        </p:txBody>
      </p:sp>
      <p:sp>
        <p:nvSpPr>
          <p:cNvPr id="33795" name="Content Placeholder 2"/>
          <p:cNvSpPr>
            <a:spLocks noGrp="1"/>
          </p:cNvSpPr>
          <p:nvPr>
            <p:ph idx="1"/>
          </p:nvPr>
        </p:nvSpPr>
        <p:spPr>
          <a:xfrm>
            <a:off x="381000" y="1066800"/>
            <a:ext cx="8382000" cy="5105400"/>
          </a:xfrm>
        </p:spPr>
        <p:txBody>
          <a:bodyPr/>
          <a:lstStyle/>
          <a:p>
            <a:pPr>
              <a:spcBef>
                <a:spcPts val="200"/>
              </a:spcBef>
            </a:pPr>
            <a:r>
              <a:rPr lang="en-US" altLang="en-US" sz="2800" smtClean="0"/>
              <a:t>Use a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z="2800" smtClean="0"/>
              <a:t> loop when you:</a:t>
            </a:r>
          </a:p>
          <a:p>
            <a:pPr lvl="1">
              <a:spcBef>
                <a:spcPts val="200"/>
              </a:spcBef>
            </a:pPr>
            <a:r>
              <a:rPr lang="en-US" altLang="en-US" sz="2400" smtClean="0"/>
              <a:t>Can use an integer counter variable</a:t>
            </a:r>
          </a:p>
          <a:p>
            <a:pPr lvl="1">
              <a:spcBef>
                <a:spcPts val="200"/>
              </a:spcBef>
            </a:pPr>
            <a:r>
              <a:rPr lang="en-US" altLang="en-US" sz="2400" smtClean="0"/>
              <a:t>Have a constant increment (or decrement) </a:t>
            </a:r>
          </a:p>
          <a:p>
            <a:pPr lvl="1">
              <a:spcBef>
                <a:spcPts val="200"/>
              </a:spcBef>
            </a:pPr>
            <a:r>
              <a:rPr lang="en-US" altLang="en-US" sz="2400" smtClean="0"/>
              <a:t>Have a fixed starting and ending value for the counter</a:t>
            </a:r>
          </a:p>
        </p:txBody>
      </p:sp>
      <p:sp>
        <p:nvSpPr>
          <p:cNvPr id="33796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33797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8702F633-0097-4B77-AAA9-0D2E363AE4F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304800" y="2971800"/>
            <a:ext cx="4800600" cy="220980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2"/>
            </a:solidFill>
            <a:miter lim="800000"/>
            <a:headEnd/>
            <a:tailEnd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int i = 5;  // initialize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while (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 &lt;= 10</a:t>
            </a:r>
            <a:r>
              <a:rPr lang="en-US" sz="2000" kern="0" dirty="0">
                <a:latin typeface="Consolas" pitchFamily="49" charset="0"/>
                <a:ea typeface="+mn-ea"/>
              </a:rPr>
              <a:t>) 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// test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sum = sum + 1;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 err="1">
                <a:solidFill>
                  <a:srgbClr val="00B050"/>
                </a:solidFill>
                <a:latin typeface="Consolas" pitchFamily="49" charset="0"/>
                <a:ea typeface="+mn-ea"/>
              </a:rPr>
              <a:t>i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++; // update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952875" y="4800600"/>
            <a:ext cx="4800600" cy="160020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2"/>
            </a:solidFill>
            <a:miter lim="800000"/>
            <a:headEnd/>
            <a:tailEnd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nn-NO" sz="2000" kern="0" dirty="0">
                <a:latin typeface="Consolas" pitchFamily="49" charset="0"/>
                <a:ea typeface="+mn-ea"/>
              </a:rPr>
              <a:t>for (</a:t>
            </a:r>
            <a:r>
              <a:rPr lang="nn-NO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int i = 5</a:t>
            </a:r>
            <a:r>
              <a:rPr lang="nn-NO" sz="2000" kern="0" dirty="0">
                <a:latin typeface="Consolas" pitchFamily="49" charset="0"/>
                <a:ea typeface="+mn-ea"/>
              </a:rPr>
              <a:t>; </a:t>
            </a:r>
            <a:r>
              <a:rPr lang="nn-NO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 &lt;= 10</a:t>
            </a:r>
            <a:r>
              <a:rPr lang="nn-NO" sz="2000" kern="0" dirty="0">
                <a:latin typeface="Consolas" pitchFamily="49" charset="0"/>
                <a:ea typeface="+mn-ea"/>
              </a:rPr>
              <a:t>; 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i++</a:t>
            </a:r>
            <a:r>
              <a:rPr lang="nn-NO" sz="2000" kern="0" dirty="0">
                <a:latin typeface="Consolas" pitchFamily="49" charset="0"/>
                <a:ea typeface="+mn-ea"/>
              </a:rPr>
              <a:t>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nn-NO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nn-NO" sz="2000" kern="0" dirty="0">
                <a:latin typeface="Consolas" pitchFamily="49" charset="0"/>
                <a:ea typeface="+mn-ea"/>
              </a:rPr>
              <a:t>   sum = sum + i;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nn-NO" sz="2000" kern="0" dirty="0">
                <a:latin typeface="Consolas" pitchFamily="49" charset="0"/>
                <a:ea typeface="+mn-ea"/>
              </a:rPr>
              <a:t>}</a:t>
            </a:r>
            <a:endParaRPr lang="en-US" sz="2000" kern="0" dirty="0">
              <a:latin typeface="Consolas" pitchFamily="49" charset="0"/>
              <a:ea typeface="+mn-ea"/>
            </a:endParaRPr>
          </a:p>
        </p:txBody>
      </p:sp>
      <p:sp>
        <p:nvSpPr>
          <p:cNvPr id="33800" name="TextBox 8"/>
          <p:cNvSpPr txBox="1">
            <a:spLocks noChangeArrowheads="1"/>
          </p:cNvSpPr>
          <p:nvPr/>
        </p:nvSpPr>
        <p:spPr bwMode="auto">
          <a:xfrm>
            <a:off x="2895600" y="3959225"/>
            <a:ext cx="2112963" cy="4619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z="2400">
                <a:cs typeface="Consolas" panose="020B0609020204030204" pitchFamily="49" charset="0"/>
              </a:rPr>
              <a:t> version</a:t>
            </a:r>
          </a:p>
        </p:txBody>
      </p:sp>
      <p:sp>
        <p:nvSpPr>
          <p:cNvPr id="33801" name="TextBox 9"/>
          <p:cNvSpPr txBox="1">
            <a:spLocks noChangeArrowheads="1"/>
          </p:cNvSpPr>
          <p:nvPr/>
        </p:nvSpPr>
        <p:spPr bwMode="auto">
          <a:xfrm>
            <a:off x="6789738" y="5486400"/>
            <a:ext cx="1773237" cy="4619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z="2400">
                <a:cs typeface="Consolas" panose="020B0609020204030204" pitchFamily="49" charset="0"/>
              </a:rPr>
              <a:t> version</a:t>
            </a:r>
          </a:p>
        </p:txBody>
      </p:sp>
      <p:sp>
        <p:nvSpPr>
          <p:cNvPr id="33802" name="TextBox 9"/>
          <p:cNvSpPr txBox="1">
            <a:spLocks noChangeArrowheads="1"/>
          </p:cNvSpPr>
          <p:nvPr/>
        </p:nvSpPr>
        <p:spPr bwMode="auto">
          <a:xfrm>
            <a:off x="5314950" y="2971800"/>
            <a:ext cx="3676650" cy="1323975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Use a </a:t>
            </a:r>
            <a:r>
              <a:rPr lang="en-US" altLang="en-US" sz="2000">
                <a:solidFill>
                  <a:srgbClr val="0033CC"/>
                </a:solidFill>
              </a:rPr>
              <a:t>for</a:t>
            </a:r>
            <a:r>
              <a:rPr lang="en-US" altLang="en-US" sz="2000"/>
              <a:t> loop when a value runs from a starting point to an</a:t>
            </a:r>
          </a:p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ending point with a constant increment or decrement.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Execution of a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Loop</a:t>
            </a:r>
          </a:p>
        </p:txBody>
      </p:sp>
      <p:sp>
        <p:nvSpPr>
          <p:cNvPr id="34819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34820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CAA5B689-8C26-436C-98D0-3B7AD32A0A4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482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140"/>
          <a:stretch>
            <a:fillRect/>
          </a:stretch>
        </p:blipFill>
        <p:spPr bwMode="auto">
          <a:xfrm>
            <a:off x="1600200" y="1295400"/>
            <a:ext cx="7010400" cy="501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urved Right Arrow 7"/>
          <p:cNvSpPr/>
          <p:nvPr/>
        </p:nvSpPr>
        <p:spPr>
          <a:xfrm flipV="1">
            <a:off x="609600" y="2590800"/>
            <a:ext cx="914400" cy="365760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48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5791200"/>
            <a:ext cx="1905000" cy="414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3124200" y="3276600"/>
            <a:ext cx="304800" cy="3381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3124200" y="4495800"/>
            <a:ext cx="304800" cy="3381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3124200" y="5791200"/>
            <a:ext cx="304800" cy="3381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609600" y="1676400"/>
            <a:ext cx="762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>
            <a:off x="609600" y="2971800"/>
            <a:ext cx="762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7" name="Right Arrow 16"/>
          <p:cNvSpPr/>
          <p:nvPr/>
        </p:nvSpPr>
        <p:spPr>
          <a:xfrm>
            <a:off x="609600" y="4191000"/>
            <a:ext cx="762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8" name="Right Arrow 17"/>
          <p:cNvSpPr/>
          <p:nvPr/>
        </p:nvSpPr>
        <p:spPr>
          <a:xfrm>
            <a:off x="609600" y="5410200"/>
            <a:ext cx="762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9" name="Right Arrow 18"/>
          <p:cNvSpPr/>
          <p:nvPr/>
        </p:nvSpPr>
        <p:spPr>
          <a:xfrm>
            <a:off x="609600" y="2971800"/>
            <a:ext cx="762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20" name="Right Arrow 19"/>
          <p:cNvSpPr/>
          <p:nvPr/>
        </p:nvSpPr>
        <p:spPr>
          <a:xfrm>
            <a:off x="609600" y="4191000"/>
            <a:ext cx="762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21" name="Right Arrow 20"/>
          <p:cNvSpPr/>
          <p:nvPr/>
        </p:nvSpPr>
        <p:spPr>
          <a:xfrm>
            <a:off x="609600" y="5410200"/>
            <a:ext cx="762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3124200" y="3276600"/>
            <a:ext cx="304800" cy="3381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3124200" y="4495800"/>
            <a:ext cx="304800" cy="3381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3124200" y="5791200"/>
            <a:ext cx="304800" cy="3381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25" name="Curved Right Arrow 24"/>
          <p:cNvSpPr/>
          <p:nvPr/>
        </p:nvSpPr>
        <p:spPr>
          <a:xfrm flipV="1">
            <a:off x="609600" y="2590800"/>
            <a:ext cx="914400" cy="365760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Syntax 4.2: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Statement</a:t>
            </a:r>
          </a:p>
        </p:txBody>
      </p:sp>
      <p:sp>
        <p:nvSpPr>
          <p:cNvPr id="35843" name="Content Placeholder 2"/>
          <p:cNvSpPr>
            <a:spLocks noGrp="1"/>
          </p:cNvSpPr>
          <p:nvPr>
            <p:ph idx="1"/>
          </p:nvPr>
        </p:nvSpPr>
        <p:spPr>
          <a:xfrm>
            <a:off x="381000" y="1066800"/>
            <a:ext cx="8458200" cy="762000"/>
          </a:xfrm>
        </p:spPr>
        <p:txBody>
          <a:bodyPr/>
          <a:lstStyle/>
          <a:p>
            <a:r>
              <a:rPr lang="en-US" altLang="en-US" smtClean="0"/>
              <a:t>Two semicolons separate the three parts</a:t>
            </a:r>
          </a:p>
          <a:p>
            <a:pPr lvl="1"/>
            <a:r>
              <a:rPr lang="en-US" altLang="en-US" smtClean="0"/>
              <a:t>Initialization </a:t>
            </a:r>
            <a:r>
              <a:rPr lang="en-US" alt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en-US" altLang="en-US" smtClean="0"/>
              <a:t>  Condition </a:t>
            </a:r>
            <a:r>
              <a:rPr lang="en-US" altLang="en-US" b="1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en-US" altLang="en-US" smtClean="0"/>
              <a:t> Update</a:t>
            </a:r>
          </a:p>
        </p:txBody>
      </p:sp>
      <p:sp>
        <p:nvSpPr>
          <p:cNvPr id="35844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35845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4DA89D79-F2E9-4152-B084-D50B8D9B5F53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5846" name="Picture 1" descr="bjlo_ch04_Syn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286000"/>
            <a:ext cx="8202613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When to use a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Loop?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/>
              <a:t>Yes, a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mtClean="0"/>
              <a:t> loop can do everything a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loop can do</a:t>
            </a:r>
          </a:p>
          <a:p>
            <a:r>
              <a:rPr lang="en-US" altLang="en-US" smtClean="0"/>
              <a:t>Programmers like it because it is concise</a:t>
            </a:r>
          </a:p>
          <a:p>
            <a:pPr lvl="2"/>
            <a:r>
              <a:rPr lang="en-US" altLang="en-US" smtClean="0"/>
              <a:t>Initialization </a:t>
            </a:r>
          </a:p>
          <a:p>
            <a:pPr lvl="2"/>
            <a:r>
              <a:rPr lang="en-US" altLang="en-US" smtClean="0"/>
              <a:t>Condition</a:t>
            </a:r>
          </a:p>
          <a:p>
            <a:pPr lvl="2"/>
            <a:r>
              <a:rPr lang="en-US" altLang="en-US" smtClean="0"/>
              <a:t>Update  </a:t>
            </a:r>
          </a:p>
          <a:p>
            <a:pPr lvl="1"/>
            <a:r>
              <a:rPr lang="en-US" altLang="en-US" smtClean="0"/>
              <a:t>All on one line!</a:t>
            </a:r>
          </a:p>
        </p:txBody>
      </p:sp>
      <p:sp>
        <p:nvSpPr>
          <p:cNvPr id="36868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36869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29B274AC-F5D9-45E0-AB29-B45F394A728B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57600" y="2819400"/>
            <a:ext cx="5151438" cy="3505200"/>
          </a:xfrm>
          <a:prstGeom prst="rect">
            <a:avLst/>
          </a:prstGeom>
          <a:noFill/>
          <a:ln w="9525">
            <a:solidFill>
              <a:srgbClr val="333333"/>
            </a:solidFill>
            <a:miter lim="800000"/>
            <a:headEnd/>
            <a:tailEnd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Planning a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Loop</a:t>
            </a:r>
          </a:p>
        </p:txBody>
      </p:sp>
      <p:sp>
        <p:nvSpPr>
          <p:cNvPr id="37891" name="Content Placeholder 2"/>
          <p:cNvSpPr>
            <a:spLocks noGrp="1"/>
          </p:cNvSpPr>
          <p:nvPr>
            <p:ph idx="1"/>
          </p:nvPr>
        </p:nvSpPr>
        <p:spPr>
          <a:xfrm>
            <a:off x="2895600" y="1066800"/>
            <a:ext cx="6096000" cy="990600"/>
          </a:xfrm>
        </p:spPr>
        <p:txBody>
          <a:bodyPr/>
          <a:lstStyle/>
          <a:p>
            <a:r>
              <a:rPr lang="en-US" altLang="en-US" sz="2800" smtClean="0"/>
              <a:t>Print the balance at the end of each year for a number of years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 sz="2800" smtClean="0"/>
          </a:p>
        </p:txBody>
      </p:sp>
      <p:sp>
        <p:nvSpPr>
          <p:cNvPr id="37892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37893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179E6B00-D76A-438D-AC4C-CB34BBAC5C30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7894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96"/>
          <a:stretch>
            <a:fillRect/>
          </a:stretch>
        </p:blipFill>
        <p:spPr bwMode="auto">
          <a:xfrm>
            <a:off x="533400" y="990600"/>
            <a:ext cx="2520950" cy="534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5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7288" y="2057400"/>
            <a:ext cx="2552700" cy="267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6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4800600"/>
            <a:ext cx="4876800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66800"/>
            <a:ext cx="5867400" cy="529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>
                <a:latin typeface="Arial Black" panose="020B0A04020102020204" pitchFamily="34" charset="0"/>
              </a:rPr>
              <a:t>InvestmentTable.java</a:t>
            </a:r>
          </a:p>
        </p:txBody>
      </p:sp>
      <p:sp>
        <p:nvSpPr>
          <p:cNvPr id="38916" name="Content Placeholder 2"/>
          <p:cNvSpPr>
            <a:spLocks noGrp="1"/>
          </p:cNvSpPr>
          <p:nvPr>
            <p:ph idx="1"/>
          </p:nvPr>
        </p:nvSpPr>
        <p:spPr>
          <a:xfrm>
            <a:off x="5715000" y="2209800"/>
            <a:ext cx="3276600" cy="4038600"/>
          </a:xfrm>
        </p:spPr>
        <p:txBody>
          <a:bodyPr/>
          <a:lstStyle/>
          <a:p>
            <a:endParaRPr lang="en-US" altLang="en-US" sz="2800" smtClean="0"/>
          </a:p>
          <a:p>
            <a:r>
              <a:rPr lang="en-US" altLang="en-US" sz="2800" smtClean="0"/>
              <a:t>Setup variables</a:t>
            </a:r>
          </a:p>
          <a:p>
            <a:pPr lvl="1"/>
            <a:endParaRPr lang="en-US" altLang="en-US" sz="2000" smtClean="0"/>
          </a:p>
          <a:p>
            <a:r>
              <a:rPr lang="en-US" altLang="en-US" sz="2800" smtClean="0"/>
              <a:t>Get input</a:t>
            </a:r>
          </a:p>
          <a:p>
            <a:pPr lvl="1"/>
            <a:endParaRPr lang="en-US" altLang="en-US" sz="1800" smtClean="0"/>
          </a:p>
          <a:p>
            <a:r>
              <a:rPr lang="en-US" altLang="en-US" sz="2800" smtClean="0"/>
              <a:t>Loop</a:t>
            </a:r>
          </a:p>
          <a:p>
            <a:pPr lvl="1"/>
            <a:r>
              <a:rPr lang="en-US" altLang="en-US" sz="2400" smtClean="0"/>
              <a:t>Calc</a:t>
            </a:r>
          </a:p>
          <a:p>
            <a:pPr lvl="1"/>
            <a:r>
              <a:rPr lang="en-US" altLang="en-US" sz="2400" smtClean="0"/>
              <a:t>Output</a:t>
            </a:r>
          </a:p>
          <a:p>
            <a:endParaRPr lang="en-US" altLang="en-US" sz="2800" smtClean="0"/>
          </a:p>
        </p:txBody>
      </p:sp>
      <p:sp>
        <p:nvSpPr>
          <p:cNvPr id="38917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38918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2DC2EAE1-B537-48BB-B79A-824A0F509D3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Good Examples of </a:t>
            </a:r>
            <a:r>
              <a:rPr lang="en-US" altLang="en-US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Loops</a:t>
            </a:r>
          </a:p>
        </p:txBody>
      </p:sp>
      <p:sp>
        <p:nvSpPr>
          <p:cNvPr id="39939" name="Content Placeholder 2"/>
          <p:cNvSpPr>
            <a:spLocks noGrp="1"/>
          </p:cNvSpPr>
          <p:nvPr>
            <p:ph idx="1"/>
          </p:nvPr>
        </p:nvSpPr>
        <p:spPr>
          <a:xfrm>
            <a:off x="304800" y="5334000"/>
            <a:ext cx="8458200" cy="914400"/>
          </a:xfrm>
        </p:spPr>
        <p:txBody>
          <a:bodyPr/>
          <a:lstStyle/>
          <a:p>
            <a:r>
              <a:rPr lang="en-US" altLang="en-US" smtClean="0"/>
              <a:t>Keep it simple!</a:t>
            </a:r>
          </a:p>
        </p:txBody>
      </p:sp>
      <p:sp>
        <p:nvSpPr>
          <p:cNvPr id="39940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39941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0D456F86-3BE1-4145-993C-8E36EFE6B745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9942" name="Picture 2"/>
          <p:cNvPicPr>
            <a:picLocks noChangeAspect="1" noChangeArrowheads="1"/>
          </p:cNvPicPr>
          <p:nvPr/>
        </p:nvPicPr>
        <p:blipFill>
          <a:blip r:embed="rId2">
            <a:lum bright="-10000"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219200"/>
            <a:ext cx="8675688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Chapter Goals</a:t>
            </a:r>
          </a:p>
        </p:txBody>
      </p:sp>
      <p:sp>
        <p:nvSpPr>
          <p:cNvPr id="13315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smtClean="0"/>
              <a:t>To implement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z="2800" smtClean="0"/>
              <a:t>,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z="2800" smtClean="0"/>
              <a:t>, and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  <a:r>
              <a:rPr lang="en-US" altLang="en-US" sz="2800" smtClean="0"/>
              <a:t> loops</a:t>
            </a:r>
          </a:p>
          <a:p>
            <a:r>
              <a:rPr lang="en-US" altLang="en-US" sz="2800" smtClean="0"/>
              <a:t>To hand-trace the execution of a program</a:t>
            </a:r>
          </a:p>
          <a:p>
            <a:r>
              <a:rPr lang="en-US" altLang="en-US" sz="2800" smtClean="0"/>
              <a:t>To become familiar with common loop algorithms</a:t>
            </a:r>
          </a:p>
          <a:p>
            <a:r>
              <a:rPr lang="en-US" altLang="en-US" sz="2800" smtClean="0"/>
              <a:t>To understand nested loops</a:t>
            </a:r>
          </a:p>
          <a:p>
            <a:r>
              <a:rPr lang="en-US" altLang="en-US" sz="2800" smtClean="0"/>
              <a:t>To implement programs that read and process data sets</a:t>
            </a:r>
          </a:p>
          <a:p>
            <a:r>
              <a:rPr lang="en-US" altLang="en-US" sz="2800" smtClean="0"/>
              <a:t>To use a computer for simulations</a:t>
            </a:r>
          </a:p>
          <a:p>
            <a:pPr lvl="2"/>
            <a:endParaRPr lang="en-US" altLang="en-US" sz="2000" smtClean="0"/>
          </a:p>
        </p:txBody>
      </p:sp>
      <p:sp>
        <p:nvSpPr>
          <p:cNvPr id="13316" name="Slide Number Placeholder 11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F5C7E2E0-5D4D-4AC0-AC9A-8D6718C9BCB8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13317" name="TextBox 6"/>
          <p:cNvSpPr txBox="1">
            <a:spLocks noChangeArrowheads="1"/>
          </p:cNvSpPr>
          <p:nvPr/>
        </p:nvSpPr>
        <p:spPr bwMode="auto">
          <a:xfrm>
            <a:off x="1981200" y="4953000"/>
            <a:ext cx="6172200" cy="1016000"/>
          </a:xfrm>
          <a:prstGeom prst="rect">
            <a:avLst/>
          </a:prstGeom>
          <a:solidFill>
            <a:srgbClr val="FFDC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In this chapter, you will learn about loop statements in Java, as well as techniques for writing programs that simulate activities in the real world.</a:t>
            </a:r>
          </a:p>
        </p:txBody>
      </p:sp>
      <p:sp>
        <p:nvSpPr>
          <p:cNvPr id="13318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Loop variable Scope</a:t>
            </a:r>
          </a:p>
        </p:txBody>
      </p:sp>
      <p:sp>
        <p:nvSpPr>
          <p:cNvPr id="40963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27CD3A90-CEDE-451D-B01C-213B509C3295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57200" y="1143000"/>
            <a:ext cx="8077200" cy="22098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742950" lvl="1" indent="-285750" eaLnBrk="1" hangingPunct="1">
              <a:spcBef>
                <a:spcPts val="600"/>
              </a:spcBef>
              <a:buClr>
                <a:srgbClr val="835E01"/>
              </a:buClr>
              <a:buSzPct val="100000"/>
              <a:defRPr/>
            </a:pPr>
            <a:r>
              <a:rPr lang="en-US" sz="2400">
                <a:solidFill>
                  <a:srgbClr val="C00000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for</a:t>
            </a:r>
            <a:r>
              <a:rPr lang="en-US" sz="2400">
                <a:solidFill>
                  <a:srgbClr val="333333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( </a:t>
            </a:r>
            <a:r>
              <a:rPr lang="en-US" sz="2400">
                <a:solidFill>
                  <a:srgbClr val="0033CC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int x = 1</a:t>
            </a:r>
            <a:r>
              <a:rPr lang="en-US" sz="2400">
                <a:solidFill>
                  <a:srgbClr val="333333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; x &lt; 10</a:t>
            </a:r>
            <a:r>
              <a:rPr lang="en-US" sz="3200">
                <a:solidFill>
                  <a:srgbClr val="333333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;</a:t>
            </a:r>
            <a:r>
              <a:rPr lang="en-US" sz="2000">
                <a:solidFill>
                  <a:srgbClr val="333333"/>
                </a:solidFill>
                <a:ea typeface="ＭＳ Ｐゴシック" pitchFamily="34" charset="-128"/>
                <a:cs typeface="Courier New" pitchFamily="49" charset="0"/>
              </a:rPr>
              <a:t> </a:t>
            </a:r>
            <a:r>
              <a:rPr lang="en-US" sz="2400">
                <a:solidFill>
                  <a:srgbClr val="333333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x = x + 1) {</a:t>
            </a:r>
          </a:p>
          <a:p>
            <a:pPr marL="742950" lvl="1" indent="-285750" eaLnBrk="1" hangingPunct="1">
              <a:spcBef>
                <a:spcPts val="600"/>
              </a:spcBef>
              <a:buClr>
                <a:srgbClr val="835E01"/>
              </a:buClr>
              <a:buSzPct val="100000"/>
              <a:defRPr/>
            </a:pPr>
            <a:r>
              <a:rPr lang="en-US" sz="2400">
                <a:solidFill>
                  <a:srgbClr val="333333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   // steps to do inside the loop</a:t>
            </a:r>
          </a:p>
          <a:p>
            <a:pPr marL="742950" lvl="1" indent="-285750" eaLnBrk="1" hangingPunct="1">
              <a:spcBef>
                <a:spcPts val="600"/>
              </a:spcBef>
              <a:buClr>
                <a:srgbClr val="835E01"/>
              </a:buClr>
              <a:buSzPct val="100000"/>
              <a:defRPr/>
            </a:pPr>
            <a:r>
              <a:rPr lang="en-US" sz="2400">
                <a:solidFill>
                  <a:srgbClr val="333333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   // You can use </a:t>
            </a:r>
            <a:r>
              <a:rPr lang="ja-JP" altLang="en-US" sz="2400">
                <a:solidFill>
                  <a:srgbClr val="333333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‘</a:t>
            </a:r>
            <a:r>
              <a:rPr lang="en-US" altLang="ja-JP" sz="2400">
                <a:solidFill>
                  <a:srgbClr val="333333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x</a:t>
            </a:r>
            <a:r>
              <a:rPr lang="ja-JP" altLang="en-US" sz="2400">
                <a:solidFill>
                  <a:srgbClr val="333333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’</a:t>
            </a:r>
            <a:r>
              <a:rPr lang="en-US" altLang="ja-JP" sz="2400">
                <a:solidFill>
                  <a:srgbClr val="333333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 anywhere in this box</a:t>
            </a:r>
          </a:p>
          <a:p>
            <a:pPr marL="742950" lvl="1" indent="-285750" eaLnBrk="1" hangingPunct="1">
              <a:spcBef>
                <a:spcPts val="600"/>
              </a:spcBef>
              <a:buClr>
                <a:srgbClr val="835E01"/>
              </a:buClr>
              <a:buSzPct val="100000"/>
              <a:defRPr/>
            </a:pPr>
            <a:r>
              <a:rPr lang="en-US" sz="2400">
                <a:solidFill>
                  <a:srgbClr val="333333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}</a:t>
            </a:r>
          </a:p>
          <a:p>
            <a:pPr marL="742950" lvl="1" indent="-285750" eaLnBrk="1" hangingPunct="1">
              <a:spcBef>
                <a:spcPts val="600"/>
              </a:spcBef>
              <a:buClr>
                <a:srgbClr val="835E01"/>
              </a:buClr>
              <a:buSzPct val="100000"/>
              <a:defRPr/>
            </a:pPr>
            <a:r>
              <a:rPr lang="en-US" sz="2400">
                <a:solidFill>
                  <a:srgbClr val="C00000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if</a:t>
            </a:r>
            <a:r>
              <a:rPr lang="en-US" sz="2400">
                <a:solidFill>
                  <a:srgbClr val="0033CC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 (x &gt; 100)   </a:t>
            </a:r>
            <a:r>
              <a:rPr lang="en-US" sz="2400">
                <a:solidFill>
                  <a:srgbClr val="00B0F0"/>
                </a:solidFill>
                <a:latin typeface="Consolas" pitchFamily="49" charset="0"/>
                <a:ea typeface="ＭＳ Ｐゴシック" pitchFamily="34" charset="-128"/>
                <a:cs typeface="Courier New" pitchFamily="49" charset="0"/>
              </a:rPr>
              <a:t>// Error! x is out of scope! </a:t>
            </a:r>
          </a:p>
        </p:txBody>
      </p:sp>
      <p:sp>
        <p:nvSpPr>
          <p:cNvPr id="40965" name="Rectangle 3"/>
          <p:cNvSpPr txBox="1">
            <a:spLocks noChangeArrowheads="1"/>
          </p:cNvSpPr>
          <p:nvPr/>
        </p:nvSpPr>
        <p:spPr bwMode="auto">
          <a:xfrm>
            <a:off x="304800" y="3505200"/>
            <a:ext cx="86106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ts val="600"/>
              </a:spcBef>
            </a:pPr>
            <a:r>
              <a:rPr lang="en-US" altLang="en-US" sz="2800"/>
              <a:t>Scope is the </a:t>
            </a:r>
            <a:r>
              <a:rPr lang="ja-JP" altLang="en-US" sz="2800"/>
              <a:t>‘</a:t>
            </a:r>
            <a:r>
              <a:rPr lang="en-US" altLang="ja-JP" sz="2800"/>
              <a:t>lifetime</a:t>
            </a:r>
            <a:r>
              <a:rPr lang="ja-JP" altLang="en-US" sz="2800"/>
              <a:t>’</a:t>
            </a:r>
            <a:r>
              <a:rPr lang="en-US" altLang="ja-JP" sz="2800"/>
              <a:t> of a variable.</a:t>
            </a:r>
          </a:p>
          <a:p>
            <a:pPr eaLnBrk="1" hangingPunct="1">
              <a:spcBef>
                <a:spcPts val="600"/>
              </a:spcBef>
            </a:pPr>
            <a:r>
              <a:rPr lang="en-US" altLang="en-US" sz="2800"/>
              <a:t>When </a:t>
            </a:r>
            <a:r>
              <a:rPr lang="ja-JP" altLang="en-US" sz="2800">
                <a:solidFill>
                  <a:srgbClr val="33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‘</a:t>
            </a:r>
            <a:r>
              <a:rPr lang="en-US" altLang="ja-JP" sz="2800">
                <a:solidFill>
                  <a:srgbClr val="33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x</a:t>
            </a:r>
            <a:r>
              <a:rPr lang="ja-JP" altLang="en-US" sz="2800">
                <a:solidFill>
                  <a:srgbClr val="33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’</a:t>
            </a:r>
            <a:r>
              <a:rPr lang="en-US" altLang="ja-JP" sz="2800">
                <a:solidFill>
                  <a:srgbClr val="3333CC"/>
                </a:solidFill>
                <a:cs typeface="Courier New" panose="02070309020205020404" pitchFamily="49" charset="0"/>
              </a:rPr>
              <a:t> </a:t>
            </a:r>
            <a:r>
              <a:rPr lang="en-US" altLang="ja-JP" sz="2800">
                <a:cs typeface="Courier New" panose="02070309020205020404" pitchFamily="49" charset="0"/>
              </a:rPr>
              <a:t>is declared in the for statement:</a:t>
            </a:r>
          </a:p>
          <a:p>
            <a:pPr lvl="1" eaLnBrk="1" hangingPunct="1">
              <a:spcBef>
                <a:spcPts val="600"/>
              </a:spcBef>
            </a:pPr>
            <a:r>
              <a:rPr lang="ja-JP" altLang="en-US" sz="2400">
                <a:solidFill>
                  <a:srgbClr val="33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‘</a:t>
            </a:r>
            <a:r>
              <a:rPr lang="en-US" altLang="ja-JP" sz="2400">
                <a:solidFill>
                  <a:srgbClr val="33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x</a:t>
            </a:r>
            <a:r>
              <a:rPr lang="ja-JP" altLang="en-US" sz="2400">
                <a:solidFill>
                  <a:srgbClr val="33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’</a:t>
            </a:r>
            <a:r>
              <a:rPr lang="en-US" altLang="ja-JP" sz="2400">
                <a:solidFill>
                  <a:srgbClr val="33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sz="2200"/>
              <a:t>exists only inside the </a:t>
            </a:r>
            <a:r>
              <a:rPr lang="ja-JP" altLang="en-US" sz="2200"/>
              <a:t>‘</a:t>
            </a:r>
            <a:r>
              <a:rPr lang="en-US" altLang="ja-JP" sz="2200"/>
              <a:t>block</a:t>
            </a:r>
            <a:r>
              <a:rPr lang="ja-JP" altLang="en-US" sz="2200"/>
              <a:t>’</a:t>
            </a:r>
            <a:r>
              <a:rPr lang="en-US" altLang="ja-JP" sz="2200"/>
              <a:t> of the for loop  </a:t>
            </a:r>
            <a:r>
              <a:rPr lang="en-US" altLang="ja-JP" sz="2400">
                <a:solidFill>
                  <a:srgbClr val="33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{    }</a:t>
            </a:r>
            <a:endParaRPr lang="en-US" altLang="ja-JP" sz="2000">
              <a:solidFill>
                <a:srgbClr val="3333CC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ts val="600"/>
              </a:spcBef>
            </a:pPr>
            <a:r>
              <a:rPr lang="en-US" altLang="en-US" sz="2800">
                <a:cs typeface="Courier New" panose="02070309020205020404" pitchFamily="49" charset="0"/>
              </a:rPr>
              <a:t>Solution:  Declare</a:t>
            </a:r>
            <a:r>
              <a:rPr lang="ja-JP" altLang="en-US" sz="2800">
                <a:solidFill>
                  <a:srgbClr val="33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‘</a:t>
            </a:r>
            <a:r>
              <a:rPr lang="en-US" altLang="ja-JP" sz="2800">
                <a:solidFill>
                  <a:srgbClr val="33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x</a:t>
            </a:r>
            <a:r>
              <a:rPr lang="ja-JP" altLang="en-US" sz="2800">
                <a:solidFill>
                  <a:srgbClr val="33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’</a:t>
            </a:r>
            <a:r>
              <a:rPr lang="en-US" altLang="ja-JP" sz="2800">
                <a:cs typeface="Courier New" panose="02070309020205020404" pitchFamily="49" charset="0"/>
              </a:rPr>
              <a:t>outside the for loop</a:t>
            </a:r>
            <a:endParaRPr lang="en-US" altLang="en-US" sz="2800" b="1">
              <a:cs typeface="Courier New" panose="02070309020205020404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381000" y="5486400"/>
            <a:ext cx="8077200" cy="8382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742950" lvl="1" indent="-285750" eaLnBrk="1" hangingPunct="1">
              <a:spcBef>
                <a:spcPts val="0"/>
              </a:spcBef>
              <a:buClr>
                <a:srgbClr val="835E01"/>
              </a:buClr>
              <a:buSzPct val="100000"/>
              <a:defRPr/>
            </a:pPr>
            <a:r>
              <a:rPr lang="en-US" sz="2400" kern="0" dirty="0">
                <a:solidFill>
                  <a:srgbClr val="0033CC"/>
                </a:solidFill>
                <a:latin typeface="Consolas" pitchFamily="49" charset="0"/>
                <a:ea typeface="+mn-ea"/>
                <a:cs typeface="Courier New" pitchFamily="49" charset="0"/>
              </a:rPr>
              <a:t>int x</a:t>
            </a:r>
            <a:r>
              <a:rPr lang="en-US" sz="2400" kern="0" dirty="0">
                <a:solidFill>
                  <a:srgbClr val="333333"/>
                </a:solidFill>
                <a:latin typeface="Consolas" pitchFamily="49" charset="0"/>
                <a:ea typeface="+mn-ea"/>
                <a:cs typeface="Courier New" pitchFamily="49" charset="0"/>
              </a:rPr>
              <a:t>;</a:t>
            </a:r>
          </a:p>
          <a:p>
            <a:pPr marL="742950" lvl="1" indent="-285750" eaLnBrk="1" hangingPunct="1">
              <a:spcBef>
                <a:spcPts val="0"/>
              </a:spcBef>
              <a:buClr>
                <a:srgbClr val="835E01"/>
              </a:buClr>
              <a:buSzPct val="100000"/>
              <a:defRPr/>
            </a:pPr>
            <a:r>
              <a:rPr lang="en-US" sz="2400" kern="0" dirty="0">
                <a:solidFill>
                  <a:srgbClr val="C00000"/>
                </a:solidFill>
                <a:latin typeface="Consolas" pitchFamily="49" charset="0"/>
                <a:ea typeface="+mn-ea"/>
                <a:cs typeface="Courier New" pitchFamily="49" charset="0"/>
              </a:rPr>
              <a:t>for</a:t>
            </a:r>
            <a:r>
              <a:rPr lang="en-US" sz="2400" kern="0" dirty="0">
                <a:solidFill>
                  <a:srgbClr val="333333"/>
                </a:solidFill>
                <a:latin typeface="Consolas" pitchFamily="49" charset="0"/>
                <a:ea typeface="+mn-ea"/>
                <a:cs typeface="Courier New" pitchFamily="49" charset="0"/>
              </a:rPr>
              <a:t>(</a:t>
            </a:r>
            <a:r>
              <a:rPr lang="en-US" sz="2400" kern="0" dirty="0">
                <a:solidFill>
                  <a:srgbClr val="0033CC"/>
                </a:solidFill>
                <a:latin typeface="Consolas" pitchFamily="49" charset="0"/>
                <a:ea typeface="+mn-ea"/>
                <a:cs typeface="Courier New" pitchFamily="49" charset="0"/>
              </a:rPr>
              <a:t>x = 1</a:t>
            </a:r>
            <a:r>
              <a:rPr lang="en-US" sz="2400" kern="0" dirty="0">
                <a:solidFill>
                  <a:srgbClr val="333333"/>
                </a:solidFill>
                <a:latin typeface="Consolas" pitchFamily="49" charset="0"/>
                <a:ea typeface="+mn-ea"/>
                <a:cs typeface="Courier New" pitchFamily="49" charset="0"/>
              </a:rPr>
              <a:t>; x &lt; 10</a:t>
            </a:r>
            <a:r>
              <a:rPr lang="en-US" sz="3200" kern="0" dirty="0">
                <a:solidFill>
                  <a:srgbClr val="333333"/>
                </a:solidFill>
                <a:latin typeface="Consolas" pitchFamily="49" charset="0"/>
                <a:ea typeface="+mn-ea"/>
                <a:cs typeface="Courier New" pitchFamily="49" charset="0"/>
              </a:rPr>
              <a:t>;</a:t>
            </a:r>
            <a:r>
              <a:rPr lang="en-US" sz="2000" kern="0" dirty="0">
                <a:solidFill>
                  <a:srgbClr val="333333"/>
                </a:solidFill>
                <a:latin typeface="+mn-lt"/>
                <a:ea typeface="+mn-ea"/>
                <a:cs typeface="Courier New" pitchFamily="49" charset="0"/>
              </a:rPr>
              <a:t> </a:t>
            </a:r>
            <a:r>
              <a:rPr lang="en-US" sz="2400" kern="0" dirty="0">
                <a:solidFill>
                  <a:srgbClr val="333333"/>
                </a:solidFill>
                <a:latin typeface="Consolas" pitchFamily="49" charset="0"/>
                <a:ea typeface="+mn-ea"/>
                <a:cs typeface="Courier New" pitchFamily="49" charset="0"/>
              </a:rPr>
              <a:t>x = x + 1) </a:t>
            </a:r>
          </a:p>
        </p:txBody>
      </p:sp>
      <p:sp>
        <p:nvSpPr>
          <p:cNvPr id="40967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Programming Tip 4.1</a:t>
            </a:r>
          </a:p>
        </p:txBody>
      </p:sp>
      <p:sp>
        <p:nvSpPr>
          <p:cNvPr id="419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400"/>
              </a:spcBef>
            </a:pPr>
            <a:r>
              <a:rPr lang="en-US" altLang="en-US" sz="2800" smtClean="0"/>
              <a:t>Use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z="2800" smtClean="0"/>
              <a:t> loops for their intended purposes only</a:t>
            </a:r>
          </a:p>
          <a:p>
            <a:pPr lvl="1">
              <a:spcBef>
                <a:spcPts val="400"/>
              </a:spcBef>
            </a:pPr>
            <a:r>
              <a:rPr lang="en-US" altLang="en-US" sz="2400" smtClean="0"/>
              <a:t>Increment (or decrement) by a constant value</a:t>
            </a:r>
          </a:p>
          <a:p>
            <a:pPr lvl="1">
              <a:spcBef>
                <a:spcPts val="400"/>
              </a:spcBef>
            </a:pPr>
            <a:r>
              <a:rPr lang="en-US" altLang="en-US" sz="2400" smtClean="0"/>
              <a:t>Do not update the counter inside the body</a:t>
            </a:r>
          </a:p>
          <a:p>
            <a:pPr lvl="2">
              <a:spcBef>
                <a:spcPts val="400"/>
              </a:spcBef>
            </a:pPr>
            <a:r>
              <a:rPr lang="en-US" altLang="en-US" sz="2000" smtClean="0"/>
              <a:t>Update in the third section of the header</a:t>
            </a:r>
          </a:p>
          <a:p>
            <a:pPr lvl="2">
              <a:spcBef>
                <a:spcPts val="400"/>
              </a:spcBef>
            </a:pPr>
            <a:endParaRPr lang="en-US" altLang="en-US" sz="2000" smtClean="0"/>
          </a:p>
          <a:p>
            <a:pPr lvl="2">
              <a:spcBef>
                <a:spcPts val="400"/>
              </a:spcBef>
            </a:pPr>
            <a:endParaRPr lang="en-US" altLang="en-US" sz="2000" smtClean="0"/>
          </a:p>
          <a:p>
            <a:pPr lvl="2">
              <a:spcBef>
                <a:spcPts val="400"/>
              </a:spcBef>
            </a:pPr>
            <a:endParaRPr lang="en-US" altLang="en-US" sz="2000" smtClean="0"/>
          </a:p>
          <a:p>
            <a:pPr lvl="2">
              <a:spcBef>
                <a:spcPts val="400"/>
              </a:spcBef>
            </a:pPr>
            <a:endParaRPr lang="en-US" altLang="en-US" sz="2000" smtClean="0"/>
          </a:p>
          <a:p>
            <a:pPr lvl="2">
              <a:spcBef>
                <a:spcPts val="400"/>
              </a:spcBef>
            </a:pPr>
            <a:endParaRPr lang="en-US" altLang="en-US" sz="2000" smtClean="0"/>
          </a:p>
          <a:p>
            <a:pPr lvl="2">
              <a:spcBef>
                <a:spcPts val="400"/>
              </a:spcBef>
            </a:pPr>
            <a:endParaRPr lang="en-US" altLang="en-US" sz="2000" smtClean="0"/>
          </a:p>
          <a:p>
            <a:pPr lvl="2">
              <a:spcBef>
                <a:spcPts val="400"/>
              </a:spcBef>
            </a:pPr>
            <a:endParaRPr lang="en-US" altLang="en-US" sz="1200" smtClean="0"/>
          </a:p>
          <a:p>
            <a:pPr>
              <a:spcBef>
                <a:spcPts val="400"/>
              </a:spcBef>
            </a:pPr>
            <a:r>
              <a:rPr lang="en-US" altLang="en-US" sz="2800" smtClean="0"/>
              <a:t>Most counters start at one </a:t>
            </a:r>
            <a:r>
              <a:rPr lang="ja-JP" altLang="en-US" sz="2800" smtClean="0"/>
              <a:t>‘</a:t>
            </a:r>
            <a:r>
              <a:rPr lang="en-US" altLang="ja-JP" sz="2800" smtClean="0"/>
              <a:t>end</a:t>
            </a:r>
            <a:r>
              <a:rPr lang="ja-JP" altLang="en-US" sz="2800" smtClean="0"/>
              <a:t>’</a:t>
            </a:r>
            <a:r>
              <a:rPr lang="en-US" altLang="ja-JP" sz="2800" smtClean="0"/>
              <a:t> (0 or 1)</a:t>
            </a:r>
          </a:p>
          <a:p>
            <a:pPr lvl="1">
              <a:spcBef>
                <a:spcPts val="400"/>
              </a:spcBef>
            </a:pPr>
            <a:r>
              <a:rPr lang="en-US" altLang="en-US" sz="2400" smtClean="0"/>
              <a:t>Many programmers use an integer named </a:t>
            </a:r>
            <a:r>
              <a:rPr lang="en-US" altLang="en-US" sz="2400" smtClean="0">
                <a:solidFill>
                  <a:srgbClr val="00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400" smtClean="0">
                <a:cs typeface="Courier New" panose="02070309020205020404" pitchFamily="49" charset="0"/>
              </a:rPr>
              <a:t> </a:t>
            </a:r>
            <a:r>
              <a:rPr lang="en-US" altLang="en-US" sz="2400" smtClean="0"/>
              <a:t>for </a:t>
            </a:r>
            <a:r>
              <a:rPr lang="ja-JP" altLang="en-US" sz="2400" smtClean="0"/>
              <a:t>‘</a:t>
            </a:r>
            <a:r>
              <a:rPr lang="en-US" altLang="ja-JP" sz="2400" smtClean="0"/>
              <a:t>index</a:t>
            </a:r>
            <a:r>
              <a:rPr lang="ja-JP" altLang="en-US" sz="2400" smtClean="0"/>
              <a:t>’</a:t>
            </a:r>
            <a:r>
              <a:rPr lang="en-US" altLang="ja-JP" sz="2400" smtClean="0"/>
              <a:t> or </a:t>
            </a:r>
            <a:r>
              <a:rPr lang="ja-JP" altLang="en-US" sz="2400" smtClean="0"/>
              <a:t>‘</a:t>
            </a:r>
            <a:r>
              <a:rPr lang="en-US" altLang="ja-JP" sz="2400" smtClean="0"/>
              <a:t>counter</a:t>
            </a:r>
            <a:r>
              <a:rPr lang="ja-JP" altLang="en-US" sz="2400" smtClean="0"/>
              <a:t>’</a:t>
            </a:r>
            <a:r>
              <a:rPr lang="en-US" altLang="ja-JP" sz="2400" smtClean="0"/>
              <a:t> variable in </a:t>
            </a:r>
            <a:r>
              <a:rPr lang="en-US" altLang="ja-JP" sz="2400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ja-JP" sz="2400" smtClean="0"/>
              <a:t> loops</a:t>
            </a:r>
            <a:endParaRPr lang="en-US" altLang="en-US" sz="2400" smtClean="0"/>
          </a:p>
        </p:txBody>
      </p:sp>
      <p:sp>
        <p:nvSpPr>
          <p:cNvPr id="41988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.</a:t>
            </a:r>
          </a:p>
        </p:txBody>
      </p:sp>
      <p:sp>
        <p:nvSpPr>
          <p:cNvPr id="41989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908DA50A-C874-47C3-85CE-A43183CBF19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152400" y="2895600"/>
            <a:ext cx="8839200" cy="2286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for</a:t>
            </a:r>
            <a:r>
              <a:rPr lang="en-US" kern="0" dirty="0">
                <a:latin typeface="Consolas" pitchFamily="49" charset="0"/>
                <a:ea typeface="+mn-ea"/>
              </a:rPr>
              <a:t> (int counter = 1; counter &lt;= 100; counter++)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</a:t>
            </a:r>
            <a:r>
              <a:rPr lang="en-US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if</a:t>
            </a:r>
            <a:r>
              <a:rPr lang="en-US" kern="0" dirty="0">
                <a:latin typeface="Consolas" pitchFamily="49" charset="0"/>
                <a:ea typeface="+mn-ea"/>
              </a:rPr>
              <a:t> (counter % 10 == 0) </a:t>
            </a:r>
            <a:r>
              <a:rPr lang="en-US" kern="0" dirty="0">
                <a:solidFill>
                  <a:srgbClr val="00B0F0"/>
                </a:solidFill>
                <a:latin typeface="Consolas" pitchFamily="49" charset="0"/>
                <a:ea typeface="+mn-ea"/>
              </a:rPr>
              <a:t>// Skip values divisible by 10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   counter++; </a:t>
            </a:r>
            <a:r>
              <a:rPr lang="en-US" kern="0" dirty="0">
                <a:solidFill>
                  <a:srgbClr val="00B0F0"/>
                </a:solidFill>
                <a:latin typeface="Consolas" pitchFamily="49" charset="0"/>
                <a:ea typeface="+mn-ea"/>
              </a:rPr>
              <a:t>// Bad style: Do NOT update the counter inside loop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</a:t>
            </a:r>
            <a:r>
              <a:rPr lang="en-US" kern="0" dirty="0" err="1">
                <a:latin typeface="Consolas" pitchFamily="49" charset="0"/>
                <a:ea typeface="+mn-ea"/>
              </a:rPr>
              <a:t>System.out.println</a:t>
            </a:r>
            <a:r>
              <a:rPr lang="en-US" kern="0" dirty="0">
                <a:latin typeface="Consolas" pitchFamily="49" charset="0"/>
                <a:ea typeface="+mn-ea"/>
              </a:rPr>
              <a:t>(counter);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}</a:t>
            </a:r>
          </a:p>
        </p:txBody>
      </p:sp>
      <p:pic>
        <p:nvPicPr>
          <p:cNvPr id="41991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152400"/>
            <a:ext cx="1328738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143000"/>
            <a:ext cx="60325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Programming Tip 4.3</a:t>
            </a:r>
          </a:p>
        </p:txBody>
      </p:sp>
      <p:sp>
        <p:nvSpPr>
          <p:cNvPr id="43012" name="Content Placeholder 2"/>
          <p:cNvSpPr>
            <a:spLocks noGrp="1"/>
          </p:cNvSpPr>
          <p:nvPr>
            <p:ph idx="1"/>
          </p:nvPr>
        </p:nvSpPr>
        <p:spPr>
          <a:xfrm>
            <a:off x="228600" y="2209800"/>
            <a:ext cx="8458200" cy="2286000"/>
          </a:xfrm>
        </p:spPr>
        <p:txBody>
          <a:bodyPr/>
          <a:lstStyle/>
          <a:p>
            <a:r>
              <a:rPr lang="en-US" altLang="en-US" sz="2800" smtClean="0"/>
              <a:t>Count Iterations</a:t>
            </a:r>
          </a:p>
          <a:p>
            <a:pPr lvl="1"/>
            <a:r>
              <a:rPr lang="en-US" altLang="en-US" sz="2400" smtClean="0"/>
              <a:t>Many bugs are </a:t>
            </a:r>
            <a:r>
              <a:rPr lang="ja-JP" altLang="en-US" sz="2400" smtClean="0"/>
              <a:t>‘</a:t>
            </a:r>
            <a:r>
              <a:rPr lang="en-US" altLang="ja-JP" sz="2400" smtClean="0"/>
              <a:t>off by one</a:t>
            </a:r>
            <a:r>
              <a:rPr lang="ja-JP" altLang="en-US" sz="2400" smtClean="0"/>
              <a:t>’</a:t>
            </a:r>
            <a:r>
              <a:rPr lang="en-US" altLang="ja-JP" sz="2400" smtClean="0"/>
              <a:t> issues</a:t>
            </a:r>
          </a:p>
          <a:p>
            <a:pPr lvl="1"/>
            <a:r>
              <a:rPr lang="en-US" altLang="en-US" sz="2400" smtClean="0"/>
              <a:t>One too many or one too few</a:t>
            </a:r>
          </a:p>
          <a:p>
            <a:r>
              <a:rPr lang="en-US" altLang="en-US" sz="2800" smtClean="0"/>
              <a:t>How many posts are there?</a:t>
            </a:r>
          </a:p>
          <a:p>
            <a:r>
              <a:rPr lang="en-US" altLang="en-US" sz="2800" smtClean="0"/>
              <a:t>How many pairs of rails are there?</a:t>
            </a:r>
          </a:p>
          <a:p>
            <a:endParaRPr lang="en-US" altLang="en-US" sz="2800" smtClean="0"/>
          </a:p>
        </p:txBody>
      </p:sp>
      <p:sp>
        <p:nvSpPr>
          <p:cNvPr id="43013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.</a:t>
            </a:r>
          </a:p>
        </p:txBody>
      </p:sp>
      <p:sp>
        <p:nvSpPr>
          <p:cNvPr id="43014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E4EF9301-AF4E-4777-8AF7-6567FBDF291F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381000" y="4724400"/>
            <a:ext cx="6324600" cy="16002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final int RAILS = 5;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for</a:t>
            </a:r>
            <a:r>
              <a:rPr lang="en-US" kern="0" dirty="0">
                <a:latin typeface="Consolas" pitchFamily="49" charset="0"/>
                <a:ea typeface="+mn-ea"/>
              </a:rPr>
              <a:t> (int </a:t>
            </a:r>
            <a:r>
              <a:rPr lang="en-US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 = 1</a:t>
            </a:r>
            <a:r>
              <a:rPr lang="en-US" kern="0" dirty="0">
                <a:latin typeface="Consolas" pitchFamily="49" charset="0"/>
                <a:ea typeface="+mn-ea"/>
              </a:rPr>
              <a:t>; i </a:t>
            </a:r>
            <a:r>
              <a:rPr lang="en-US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&lt;</a:t>
            </a:r>
            <a:r>
              <a:rPr lang="en-US" kern="0" dirty="0">
                <a:latin typeface="Consolas" pitchFamily="49" charset="0"/>
                <a:ea typeface="+mn-ea"/>
              </a:rPr>
              <a:t> RAILS; i++ 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System.out.println("Painting rail " + i);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6400800" y="4191000"/>
            <a:ext cx="2438400" cy="1295400"/>
          </a:xfrm>
          <a:prstGeom prst="rect">
            <a:avLst/>
          </a:prstGeom>
          <a:solidFill>
            <a:srgbClr val="FFF1CE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b="1" kern="0" dirty="0">
                <a:latin typeface="Courier New" pitchFamily="49" charset="0"/>
                <a:ea typeface="+mn-ea"/>
                <a:cs typeface="Courier New" pitchFamily="49" charset="0"/>
              </a:rPr>
              <a:t>Painting rail 1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b="1" kern="0" dirty="0">
                <a:latin typeface="Courier New" pitchFamily="49" charset="0"/>
                <a:ea typeface="+mn-ea"/>
                <a:cs typeface="Courier New" pitchFamily="49" charset="0"/>
              </a:rPr>
              <a:t>Painting rail 2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b="1" kern="0" dirty="0">
                <a:latin typeface="Courier New" pitchFamily="49" charset="0"/>
                <a:ea typeface="+mn-ea"/>
                <a:cs typeface="Courier New" pitchFamily="49" charset="0"/>
              </a:rPr>
              <a:t>Painting rail 3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b="1" kern="0" dirty="0">
                <a:latin typeface="Courier New" pitchFamily="49" charset="0"/>
                <a:ea typeface="+mn-ea"/>
                <a:cs typeface="Courier New" pitchFamily="49" charset="0"/>
              </a:rPr>
              <a:t>Painting rail 4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endParaRPr lang="en-US" b="1" kern="0" dirty="0">
              <a:latin typeface="Courier New" pitchFamily="49" charset="0"/>
              <a:ea typeface="+mn-ea"/>
              <a:cs typeface="Courier New" pitchFamily="49" charset="0"/>
            </a:endParaRPr>
          </a:p>
        </p:txBody>
      </p:sp>
      <p:pic>
        <p:nvPicPr>
          <p:cNvPr id="43017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152400"/>
            <a:ext cx="1328738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Summary of the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Loop</a:t>
            </a:r>
          </a:p>
        </p:txBody>
      </p:sp>
      <p:sp>
        <p:nvSpPr>
          <p:cNvPr id="440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loops are very commonly used</a:t>
            </a:r>
          </a:p>
          <a:p>
            <a:r>
              <a:rPr lang="en-US" altLang="en-US" smtClean="0"/>
              <a:t>They have a very concise notation</a:t>
            </a:r>
          </a:p>
          <a:p>
            <a:pPr lvl="1"/>
            <a:r>
              <a:rPr lang="en-US" altLang="en-US" smtClean="0"/>
              <a:t>Initialization </a:t>
            </a:r>
            <a:r>
              <a:rPr lang="en-US" altLang="en-US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en-US" altLang="en-US" smtClean="0"/>
              <a:t>   Condition </a:t>
            </a:r>
            <a:r>
              <a:rPr lang="en-US" altLang="en-US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en-US" altLang="en-US" smtClean="0"/>
              <a:t>   Update</a:t>
            </a:r>
          </a:p>
          <a:p>
            <a:pPr lvl="1"/>
            <a:r>
              <a:rPr lang="en-US" altLang="en-US" smtClean="0"/>
              <a:t>Initialization happens once at the start</a:t>
            </a:r>
          </a:p>
          <a:p>
            <a:pPr lvl="1"/>
            <a:r>
              <a:rPr lang="en-US" altLang="en-US" smtClean="0"/>
              <a:t>Condition is tested every time BEFORE executing the body (</a:t>
            </a:r>
            <a:r>
              <a:rPr lang="en-US" altLang="en-US" i="1" smtClean="0"/>
              <a:t>pre-test</a:t>
            </a:r>
            <a:r>
              <a:rPr lang="en-US" altLang="en-US" smtClean="0"/>
              <a:t>)</a:t>
            </a:r>
          </a:p>
          <a:p>
            <a:pPr lvl="1"/>
            <a:r>
              <a:rPr lang="en-US" altLang="en-US" smtClean="0"/>
              <a:t>Increment is done at the end of the body</a:t>
            </a:r>
          </a:p>
          <a:p>
            <a:r>
              <a:rPr lang="en-US" altLang="en-US" smtClean="0"/>
              <a:t>Great for integer counting, String (array) processing and more</a:t>
            </a:r>
          </a:p>
        </p:txBody>
      </p:sp>
      <p:sp>
        <p:nvSpPr>
          <p:cNvPr id="44036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44037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EEC2D9BC-6F32-4197-BEDE-0274D9033CDA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4.4  The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  <a:r>
              <a:rPr lang="en-US" altLang="en-US" smtClean="0"/>
              <a:t> Loop</a:t>
            </a:r>
          </a:p>
        </p:txBody>
      </p:sp>
      <p:sp>
        <p:nvSpPr>
          <p:cNvPr id="45059" name="Content Placeholder 2"/>
          <p:cNvSpPr>
            <a:spLocks noGrp="1"/>
          </p:cNvSpPr>
          <p:nvPr>
            <p:ph idx="1"/>
          </p:nvPr>
        </p:nvSpPr>
        <p:spPr>
          <a:xfrm>
            <a:off x="2362200" y="1066800"/>
            <a:ext cx="6553200" cy="5105400"/>
          </a:xfrm>
        </p:spPr>
        <p:txBody>
          <a:bodyPr/>
          <a:lstStyle/>
          <a:p>
            <a:r>
              <a:rPr lang="en-US" altLang="en-US" sz="2800" smtClean="0"/>
              <a:t>Use a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  <a:r>
              <a:rPr lang="en-US" altLang="en-US" sz="2800" smtClean="0"/>
              <a:t> loop when you want to:</a:t>
            </a:r>
          </a:p>
          <a:p>
            <a:pPr lvl="1"/>
            <a:r>
              <a:rPr lang="en-US" altLang="en-US" sz="2400" smtClean="0"/>
              <a:t>Execute the body at least once</a:t>
            </a:r>
          </a:p>
          <a:p>
            <a:pPr lvl="1"/>
            <a:r>
              <a:rPr lang="en-US" altLang="en-US" sz="2400" smtClean="0"/>
              <a:t>Test the condition AFTER your first loop</a:t>
            </a:r>
          </a:p>
        </p:txBody>
      </p:sp>
      <p:sp>
        <p:nvSpPr>
          <p:cNvPr id="45060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.</a:t>
            </a:r>
          </a:p>
        </p:txBody>
      </p:sp>
      <p:sp>
        <p:nvSpPr>
          <p:cNvPr id="45061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CB8D61CA-5BBF-45EA-8A77-3C82D137738C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3200400" y="2667000"/>
            <a:ext cx="4953000" cy="25146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int i = 1;  // initialize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final int FINGERS = 5;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do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// paint finger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 err="1">
                <a:solidFill>
                  <a:srgbClr val="00B050"/>
                </a:solidFill>
                <a:latin typeface="Consolas" pitchFamily="49" charset="0"/>
                <a:ea typeface="+mn-ea"/>
              </a:rPr>
              <a:t>i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++; // update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  <a:p>
            <a:pPr marL="342900" indent="-342900">
              <a:buClr>
                <a:srgbClr val="835E01"/>
              </a:buClr>
              <a:buSzPct val="60000"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kern="0" dirty="0">
                <a:latin typeface="Consolas" pitchFamily="49" charset="0"/>
                <a:ea typeface="+mn-ea"/>
              </a:rPr>
              <a:t> (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 &lt;= FINGERS</a:t>
            </a:r>
            <a:r>
              <a:rPr lang="en-US" sz="2000" kern="0" dirty="0">
                <a:latin typeface="Consolas" pitchFamily="49" charset="0"/>
                <a:ea typeface="+mn-ea"/>
              </a:rPr>
              <a:t>); 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// test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endParaRPr lang="en-US" sz="2000" kern="0" dirty="0">
              <a:latin typeface="Consolas" pitchFamily="49" charset="0"/>
              <a:ea typeface="+mn-ea"/>
            </a:endParaRPr>
          </a:p>
        </p:txBody>
      </p:sp>
      <p:sp>
        <p:nvSpPr>
          <p:cNvPr id="11" name="Up Arrow 10"/>
          <p:cNvSpPr/>
          <p:nvPr/>
        </p:nvSpPr>
        <p:spPr>
          <a:xfrm>
            <a:off x="5943600" y="5181600"/>
            <a:ext cx="457200" cy="457200"/>
          </a:xfrm>
          <a:prstGeom prst="up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33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14800" y="5638800"/>
            <a:ext cx="4360863" cy="46196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400" dirty="0">
                <a:latin typeface="Arial" charset="0"/>
                <a:ea typeface="+mn-ea"/>
              </a:rPr>
              <a:t>Note the semicolon at the end!</a:t>
            </a:r>
          </a:p>
        </p:txBody>
      </p:sp>
      <p:pic>
        <p:nvPicPr>
          <p:cNvPr id="45065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43000"/>
            <a:ext cx="2590800" cy="5103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  <a:r>
              <a:rPr lang="en-US" altLang="en-US" smtClean="0"/>
              <a:t> Loop Example</a:t>
            </a:r>
          </a:p>
        </p:txBody>
      </p:sp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381000" y="1066800"/>
            <a:ext cx="8382000" cy="5105400"/>
          </a:xfrm>
        </p:spPr>
        <p:txBody>
          <a:bodyPr/>
          <a:lstStyle/>
          <a:p>
            <a:r>
              <a:rPr lang="en-US" altLang="en-US" smtClean="0"/>
              <a:t>User Input Validation:</a:t>
            </a:r>
          </a:p>
          <a:p>
            <a:pPr lvl="1"/>
            <a:r>
              <a:rPr lang="en-US" altLang="en-US" smtClean="0"/>
              <a:t>Range check a value entered</a:t>
            </a:r>
          </a:p>
          <a:p>
            <a:pPr lvl="1"/>
            <a:r>
              <a:rPr lang="en-US" altLang="en-US" smtClean="0"/>
              <a:t>User must enter something to validate first!</a:t>
            </a:r>
          </a:p>
        </p:txBody>
      </p:sp>
      <p:sp>
        <p:nvSpPr>
          <p:cNvPr id="46084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46085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9F24AC3C-3DC5-4D86-894C-3F91F3AA15A8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09600" y="2819400"/>
            <a:ext cx="7848600" cy="2667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smtClean="0">
                <a:latin typeface="Consolas" pitchFamily="49" charset="0"/>
                <a:cs typeface="Arial" pitchFamily="34" charset="0"/>
              </a:rPr>
              <a:t>int value;</a:t>
            </a:r>
          </a:p>
          <a:p>
            <a:pPr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smtClean="0">
                <a:solidFill>
                  <a:srgbClr val="C00000"/>
                </a:solidFill>
                <a:latin typeface="Consolas" pitchFamily="49" charset="0"/>
                <a:cs typeface="Arial" pitchFamily="34" charset="0"/>
              </a:rPr>
              <a:t>do</a:t>
            </a:r>
          </a:p>
          <a:p>
            <a:pPr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smtClean="0">
                <a:latin typeface="Consolas" pitchFamily="49" charset="0"/>
                <a:cs typeface="Arial" pitchFamily="34" charset="0"/>
              </a:rPr>
              <a:t>{</a:t>
            </a:r>
          </a:p>
          <a:p>
            <a:pPr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smtClean="0">
                <a:latin typeface="Consolas" pitchFamily="49" charset="0"/>
                <a:cs typeface="Arial" pitchFamily="34" charset="0"/>
              </a:rPr>
              <a:t>   System.out.println(</a:t>
            </a:r>
            <a:r>
              <a:rPr lang="ja-JP" altLang="en-US" sz="2000" smtClean="0">
                <a:latin typeface="Consolas" pitchFamily="49" charset="0"/>
                <a:cs typeface="Arial" pitchFamily="34" charset="0"/>
              </a:rPr>
              <a:t>“</a:t>
            </a:r>
            <a:r>
              <a:rPr lang="en-US" altLang="ja-JP" sz="2000" smtClean="0">
                <a:latin typeface="Consolas" pitchFamily="49" charset="0"/>
                <a:cs typeface="Arial" pitchFamily="34" charset="0"/>
              </a:rPr>
              <a:t>Enter an integer &lt; 100: </a:t>
            </a:r>
            <a:r>
              <a:rPr lang="ja-JP" altLang="en-US" sz="2000" smtClean="0">
                <a:latin typeface="Consolas" pitchFamily="49" charset="0"/>
                <a:cs typeface="Arial" pitchFamily="34" charset="0"/>
              </a:rPr>
              <a:t>”</a:t>
            </a:r>
            <a:r>
              <a:rPr lang="en-US" altLang="ja-JP" sz="2000" smtClean="0">
                <a:latin typeface="Consolas" pitchFamily="49" charset="0"/>
                <a:cs typeface="Arial" pitchFamily="34" charset="0"/>
              </a:rPr>
              <a:t>); </a:t>
            </a:r>
          </a:p>
          <a:p>
            <a:pPr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smtClean="0">
                <a:latin typeface="Consolas" pitchFamily="49" charset="0"/>
                <a:cs typeface="Arial" pitchFamily="34" charset="0"/>
              </a:rPr>
              <a:t>   value = in.nextInt();</a:t>
            </a:r>
          </a:p>
          <a:p>
            <a:pPr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smtClean="0">
                <a:latin typeface="Consolas" pitchFamily="49" charset="0"/>
                <a:cs typeface="Arial" pitchFamily="34" charset="0"/>
              </a:rPr>
              <a:t>}</a:t>
            </a:r>
          </a:p>
          <a:p>
            <a:pPr>
              <a:buClr>
                <a:srgbClr val="835E01"/>
              </a:buClr>
              <a:buSzPct val="60000"/>
              <a:defRPr/>
            </a:pPr>
            <a:r>
              <a:rPr lang="en-US" sz="2000" smtClean="0">
                <a:solidFill>
                  <a:srgbClr val="C00000"/>
                </a:solidFill>
                <a:latin typeface="Consolas" pitchFamily="49" charset="0"/>
                <a:cs typeface="Arial" pitchFamily="34" charset="0"/>
              </a:rPr>
              <a:t>while</a:t>
            </a:r>
            <a:r>
              <a:rPr lang="en-US" sz="2000" smtClean="0">
                <a:latin typeface="Consolas" pitchFamily="49" charset="0"/>
                <a:cs typeface="Arial" pitchFamily="34" charset="0"/>
              </a:rPr>
              <a:t> (value &gt;= 100);  </a:t>
            </a:r>
            <a:r>
              <a:rPr lang="en-US" sz="2000" smtClean="0">
                <a:solidFill>
                  <a:srgbClr val="00B0F0"/>
                </a:solidFill>
                <a:latin typeface="Consolas" pitchFamily="49" charset="0"/>
                <a:cs typeface="Arial" pitchFamily="34" charset="0"/>
              </a:rPr>
              <a:t>// test</a:t>
            </a:r>
          </a:p>
          <a:p>
            <a:pPr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endParaRPr lang="en-US" sz="2000" b="1" smtClean="0">
              <a:latin typeface="Consolas" pitchFamily="49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Programming Tip 4.4</a:t>
            </a:r>
          </a:p>
        </p:txBody>
      </p:sp>
      <p:sp>
        <p:nvSpPr>
          <p:cNvPr id="471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400"/>
              </a:spcBef>
            </a:pPr>
            <a:r>
              <a:rPr lang="en-US" altLang="en-US" sz="2800" smtClean="0"/>
              <a:t>Flowcharts for loops</a:t>
            </a:r>
          </a:p>
          <a:p>
            <a:pPr lvl="1">
              <a:spcBef>
                <a:spcPts val="400"/>
              </a:spcBef>
            </a:pPr>
            <a:r>
              <a:rPr lang="en-US" altLang="en-US" sz="2400" smtClean="0"/>
              <a:t>To avoid </a:t>
            </a:r>
            <a:r>
              <a:rPr lang="ja-JP" altLang="en-US" sz="2400" smtClean="0"/>
              <a:t>‘</a:t>
            </a:r>
            <a:r>
              <a:rPr lang="en-US" altLang="ja-JP" sz="2400" smtClean="0"/>
              <a:t>spaghetti code</a:t>
            </a:r>
            <a:r>
              <a:rPr lang="ja-JP" altLang="en-US" sz="2400" smtClean="0"/>
              <a:t>’</a:t>
            </a:r>
            <a:r>
              <a:rPr lang="en-US" altLang="ja-JP" sz="2400" smtClean="0"/>
              <a:t>, never have an arrow that points inside the loop body</a:t>
            </a:r>
            <a:endParaRPr lang="en-US" altLang="en-US" sz="2400" smtClean="0"/>
          </a:p>
        </p:txBody>
      </p:sp>
      <p:sp>
        <p:nvSpPr>
          <p:cNvPr id="47108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.</a:t>
            </a:r>
          </a:p>
        </p:txBody>
      </p:sp>
      <p:sp>
        <p:nvSpPr>
          <p:cNvPr id="47109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659CA289-642E-485F-9FAE-802714E500CC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47110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152400"/>
            <a:ext cx="1328738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63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9200" y="2514600"/>
            <a:ext cx="6410325" cy="384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sp>
        <p:nvSpPr>
          <p:cNvPr id="47112" name="TextBox 8"/>
          <p:cNvSpPr txBox="1">
            <a:spLocks noChangeArrowheads="1"/>
          </p:cNvSpPr>
          <p:nvPr/>
        </p:nvSpPr>
        <p:spPr bwMode="auto">
          <a:xfrm>
            <a:off x="352425" y="2532063"/>
            <a:ext cx="239395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z="240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altLang="en-US" sz="240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nsolas" panose="020B0609020204030204" pitchFamily="49" charset="0"/>
                <a:cs typeface="Consolas" panose="020B0609020204030204" pitchFamily="49" charset="0"/>
              </a:rPr>
              <a:t> test before</a:t>
            </a:r>
            <a:endParaRPr lang="en-US" altLang="en-US" sz="2400">
              <a:cs typeface="Consolas" panose="020B0609020204030204" pitchFamily="49" charset="0"/>
            </a:endParaRPr>
          </a:p>
        </p:txBody>
      </p:sp>
      <p:sp>
        <p:nvSpPr>
          <p:cNvPr id="47113" name="TextBox 9"/>
          <p:cNvSpPr txBox="1">
            <a:spLocks noChangeArrowheads="1"/>
          </p:cNvSpPr>
          <p:nvPr/>
        </p:nvSpPr>
        <p:spPr bwMode="auto">
          <a:xfrm>
            <a:off x="6946900" y="4191000"/>
            <a:ext cx="1544638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  <a:r>
              <a:rPr lang="en-US" altLang="en-US" sz="2400">
                <a:latin typeface="Consolas" panose="020B0609020204030204" pitchFamily="49" charset="0"/>
                <a:cs typeface="Consolas" panose="020B0609020204030204" pitchFamily="49" charset="0"/>
              </a:rPr>
              <a:t> tests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nsolas" panose="020B0609020204030204" pitchFamily="49" charset="0"/>
                <a:cs typeface="Consolas" panose="020B0609020204030204" pitchFamily="49" charset="0"/>
              </a:rPr>
              <a:t> after</a:t>
            </a:r>
            <a:endParaRPr lang="en-US" altLang="en-US" sz="2400">
              <a:cs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/>
              <a:t>4.5  Processing Sentinel Values</a:t>
            </a:r>
          </a:p>
        </p:txBody>
      </p:sp>
      <p:sp>
        <p:nvSpPr>
          <p:cNvPr id="48131" name="Content Placeholder 2"/>
          <p:cNvSpPr>
            <a:spLocks noGrp="1"/>
          </p:cNvSpPr>
          <p:nvPr>
            <p:ph idx="1"/>
          </p:nvPr>
        </p:nvSpPr>
        <p:spPr>
          <a:xfrm>
            <a:off x="2362200" y="1066800"/>
            <a:ext cx="6553200" cy="5105400"/>
          </a:xfrm>
        </p:spPr>
        <p:txBody>
          <a:bodyPr/>
          <a:lstStyle/>
          <a:p>
            <a:r>
              <a:rPr lang="en-US" altLang="en-US" sz="2800" smtClean="0"/>
              <a:t>Sentinel values are often used:</a:t>
            </a:r>
          </a:p>
          <a:p>
            <a:pPr lvl="1"/>
            <a:r>
              <a:rPr lang="en-US" altLang="en-US" sz="2400" smtClean="0"/>
              <a:t>When you don</a:t>
            </a:r>
            <a:r>
              <a:rPr lang="en-US" altLang="ja-JP" sz="2400" smtClean="0"/>
              <a:t>’t know how many items are in a list, use a </a:t>
            </a:r>
            <a:r>
              <a:rPr lang="ja-JP" altLang="en-US" sz="2400" smtClean="0"/>
              <a:t>‘</a:t>
            </a:r>
            <a:r>
              <a:rPr lang="en-US" altLang="ja-JP" sz="2400" smtClean="0"/>
              <a:t>special</a:t>
            </a:r>
            <a:r>
              <a:rPr lang="ja-JP" altLang="en-US" sz="2400" smtClean="0"/>
              <a:t>’</a:t>
            </a:r>
            <a:r>
              <a:rPr lang="en-US" altLang="ja-JP" sz="2400" smtClean="0"/>
              <a:t> character or value to signal no more items.</a:t>
            </a:r>
          </a:p>
          <a:p>
            <a:pPr lvl="1"/>
            <a:r>
              <a:rPr lang="en-US" altLang="en-US" sz="2400" smtClean="0"/>
              <a:t>For numeric input of positive numbers, it is common to use the value </a:t>
            </a:r>
            <a:r>
              <a:rPr lang="en-US" altLang="en-US" sz="2400" smtClean="0">
                <a:solidFill>
                  <a:srgbClr val="0033CC"/>
                </a:solidFill>
              </a:rPr>
              <a:t>-1</a:t>
            </a:r>
            <a:r>
              <a:rPr lang="en-US" altLang="en-US" sz="2400" smtClean="0"/>
              <a:t>:  </a:t>
            </a:r>
          </a:p>
        </p:txBody>
      </p:sp>
      <p:sp>
        <p:nvSpPr>
          <p:cNvPr id="48132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.</a:t>
            </a:r>
          </a:p>
        </p:txBody>
      </p:sp>
      <p:sp>
        <p:nvSpPr>
          <p:cNvPr id="48133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CE6A87C3-C5CC-4ABA-9836-6AE62E7BA901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 bwMode="auto">
          <a:xfrm>
            <a:off x="3352800" y="4114800"/>
            <a:ext cx="4953000" cy="2286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salary = in.nextDouble();</a:t>
            </a:r>
          </a:p>
          <a:p>
            <a:pPr eaLnBrk="1" hangingPunct="1">
              <a:defRPr/>
            </a:pPr>
            <a:r>
              <a:rPr lang="en-US" sz="200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dirty="0">
                <a:latin typeface="Consolas" pitchFamily="49" charset="0"/>
                <a:ea typeface="+mn-ea"/>
              </a:rPr>
              <a:t> (salary != </a:t>
            </a:r>
            <a:r>
              <a:rPr lang="en-US" sz="2000" dirty="0">
                <a:solidFill>
                  <a:srgbClr val="0033CC"/>
                </a:solidFill>
                <a:latin typeface="Consolas" pitchFamily="49" charset="0"/>
                <a:ea typeface="+mn-ea"/>
              </a:rPr>
              <a:t>-1</a:t>
            </a:r>
            <a:r>
              <a:rPr lang="en-US" sz="2000" dirty="0">
                <a:latin typeface="Consolas" pitchFamily="49" charset="0"/>
                <a:ea typeface="+mn-ea"/>
              </a:rPr>
              <a:t>)</a:t>
            </a:r>
          </a:p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{</a:t>
            </a:r>
          </a:p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   sum = sum + salary;</a:t>
            </a:r>
          </a:p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   count++;</a:t>
            </a:r>
          </a:p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   salary = in.nextDouble();</a:t>
            </a:r>
          </a:p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}</a:t>
            </a:r>
            <a:endParaRPr lang="en-US" sz="2000" b="1" kern="0" dirty="0">
              <a:latin typeface="Consolas" pitchFamily="49" charset="0"/>
              <a:ea typeface="+mn-ea"/>
            </a:endParaRPr>
          </a:p>
        </p:txBody>
      </p:sp>
      <p:sp>
        <p:nvSpPr>
          <p:cNvPr id="48135" name="TextBox 7"/>
          <p:cNvSpPr txBox="1">
            <a:spLocks noChangeArrowheads="1"/>
          </p:cNvSpPr>
          <p:nvPr/>
        </p:nvSpPr>
        <p:spPr bwMode="auto">
          <a:xfrm>
            <a:off x="228600" y="4953000"/>
            <a:ext cx="2743200" cy="1323975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A sentinel value denotes the end of a data set, but it is not part of the data.</a:t>
            </a:r>
            <a:endParaRPr lang="en-US" altLang="en-US" sz="20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6088" name="Picture 9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3363" y="1143000"/>
            <a:ext cx="2433637" cy="3375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Averaging a set of values</a:t>
            </a:r>
          </a:p>
        </p:txBody>
      </p:sp>
      <p:sp>
        <p:nvSpPr>
          <p:cNvPr id="49155" name="Content Placeholder 2"/>
          <p:cNvSpPr>
            <a:spLocks noGrp="1"/>
          </p:cNvSpPr>
          <p:nvPr>
            <p:ph idx="1"/>
          </p:nvPr>
        </p:nvSpPr>
        <p:spPr>
          <a:xfrm>
            <a:off x="381000" y="1066800"/>
            <a:ext cx="8458200" cy="5105400"/>
          </a:xfrm>
        </p:spPr>
        <p:txBody>
          <a:bodyPr/>
          <a:lstStyle/>
          <a:p>
            <a:r>
              <a:rPr lang="en-US" altLang="en-US" sz="2800" smtClean="0"/>
              <a:t>Declare and initialize a </a:t>
            </a:r>
            <a:r>
              <a:rPr lang="ja-JP" altLang="en-US" sz="2800" smtClean="0"/>
              <a:t>‘</a:t>
            </a:r>
            <a:r>
              <a:rPr lang="en-US" altLang="ja-JP" sz="2800" smtClean="0"/>
              <a:t>sum</a:t>
            </a:r>
            <a:r>
              <a:rPr lang="ja-JP" altLang="en-US" sz="2800" smtClean="0"/>
              <a:t>’</a:t>
            </a:r>
            <a:r>
              <a:rPr lang="en-US" altLang="ja-JP" sz="2800" smtClean="0"/>
              <a:t> variable to 0</a:t>
            </a:r>
          </a:p>
          <a:p>
            <a:r>
              <a:rPr lang="en-US" altLang="en-US" sz="2800" smtClean="0"/>
              <a:t>Declare and initialize a </a:t>
            </a:r>
            <a:r>
              <a:rPr lang="ja-JP" altLang="en-US" sz="2800" smtClean="0"/>
              <a:t>‘</a:t>
            </a:r>
            <a:r>
              <a:rPr lang="en-US" altLang="ja-JP" sz="2800" smtClean="0"/>
              <a:t>count</a:t>
            </a:r>
            <a:r>
              <a:rPr lang="ja-JP" altLang="en-US" sz="2800" smtClean="0"/>
              <a:t>’</a:t>
            </a:r>
            <a:r>
              <a:rPr lang="en-US" altLang="ja-JP" sz="2800" smtClean="0"/>
              <a:t> variable to 0</a:t>
            </a:r>
          </a:p>
          <a:p>
            <a:r>
              <a:rPr lang="en-US" altLang="en-US" sz="2800" smtClean="0"/>
              <a:t>Declare and initialize an </a:t>
            </a:r>
            <a:r>
              <a:rPr lang="ja-JP" altLang="en-US" sz="2800" smtClean="0"/>
              <a:t>‘</a:t>
            </a:r>
            <a:r>
              <a:rPr lang="en-US" altLang="ja-JP" sz="2800" smtClean="0"/>
              <a:t>input</a:t>
            </a:r>
            <a:r>
              <a:rPr lang="ja-JP" altLang="en-US" sz="2800" smtClean="0"/>
              <a:t>’</a:t>
            </a:r>
            <a:r>
              <a:rPr lang="en-US" altLang="ja-JP" sz="2800" smtClean="0"/>
              <a:t> variable to 0</a:t>
            </a:r>
          </a:p>
          <a:p>
            <a:r>
              <a:rPr lang="en-US" altLang="en-US" sz="2800" smtClean="0"/>
              <a:t>Prompt user with instructions</a:t>
            </a:r>
          </a:p>
          <a:p>
            <a:r>
              <a:rPr lang="en-US" altLang="en-US" sz="2800" smtClean="0"/>
              <a:t>Loop until sentinel value is entered</a:t>
            </a:r>
            <a:endParaRPr lang="en-US" altLang="en-US" sz="2400" smtClean="0"/>
          </a:p>
          <a:p>
            <a:pPr lvl="1"/>
            <a:r>
              <a:rPr lang="en-US" altLang="en-US" sz="2400" smtClean="0"/>
              <a:t>Save entered value to input variable</a:t>
            </a:r>
          </a:p>
          <a:p>
            <a:pPr lvl="1"/>
            <a:r>
              <a:rPr lang="en-US" altLang="en-US" sz="2400" smtClean="0"/>
              <a:t>If input is not -1 (sentinel value)</a:t>
            </a:r>
          </a:p>
          <a:p>
            <a:pPr lvl="2"/>
            <a:r>
              <a:rPr lang="en-US" altLang="en-US" sz="2000" smtClean="0"/>
              <a:t>Add input to sum variable</a:t>
            </a:r>
          </a:p>
          <a:p>
            <a:pPr lvl="2"/>
            <a:r>
              <a:rPr lang="en-US" altLang="en-US" sz="2000" smtClean="0"/>
              <a:t>Add 1 to count variable</a:t>
            </a:r>
          </a:p>
          <a:p>
            <a:r>
              <a:rPr lang="en-US" altLang="en-US" sz="2400" smtClean="0"/>
              <a:t>Make sure you have at least one entry before you divide!</a:t>
            </a:r>
          </a:p>
          <a:p>
            <a:pPr lvl="1"/>
            <a:r>
              <a:rPr lang="en-US" altLang="en-US" sz="2400" smtClean="0"/>
              <a:t>Divide sum by count and output.    Done!</a:t>
            </a:r>
          </a:p>
          <a:p>
            <a:endParaRPr lang="en-US" altLang="en-US" smtClean="0"/>
          </a:p>
        </p:txBody>
      </p:sp>
      <p:sp>
        <p:nvSpPr>
          <p:cNvPr id="49156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DDD78883-D197-4120-8469-0B46C999C363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49157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>
                <a:latin typeface="Arial Black" panose="020B0A04020102020204" pitchFamily="34" charset="0"/>
              </a:rPr>
              <a:t>SentinelDemo.java (1)</a:t>
            </a:r>
          </a:p>
        </p:txBody>
      </p:sp>
      <p:sp>
        <p:nvSpPr>
          <p:cNvPr id="50179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A4860757-631D-44C9-BE2E-7CC62F6D44A1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5018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066800"/>
            <a:ext cx="7086600" cy="524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81" name="TextBox 6"/>
          <p:cNvSpPr txBox="1">
            <a:spLocks noChangeArrowheads="1"/>
          </p:cNvSpPr>
          <p:nvPr/>
        </p:nvSpPr>
        <p:spPr bwMode="auto">
          <a:xfrm>
            <a:off x="4114800" y="1524000"/>
            <a:ext cx="4114800" cy="646113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Outside the while loop, declare and initialize variables to use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0182" name="TextBox 7"/>
          <p:cNvSpPr txBox="1">
            <a:spLocks noChangeArrowheads="1"/>
          </p:cNvSpPr>
          <p:nvPr/>
        </p:nvSpPr>
        <p:spPr bwMode="auto">
          <a:xfrm>
            <a:off x="4419600" y="3429000"/>
            <a:ext cx="4267200" cy="646113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Since </a:t>
            </a:r>
            <a:r>
              <a:rPr lang="en-US" altLang="en-US" sz="1800">
                <a:latin typeface="Consolas" panose="020B0609020204030204" pitchFamily="49" charset="0"/>
                <a:cs typeface="Consolas" panose="020B0609020204030204" pitchFamily="49" charset="0"/>
              </a:rPr>
              <a:t>salary</a:t>
            </a:r>
            <a:r>
              <a:rPr lang="en-US" altLang="en-US" sz="1800"/>
              <a:t> is initialized to 0, the while loop statements will be executed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0183" name="TextBox 8"/>
          <p:cNvSpPr txBox="1">
            <a:spLocks noChangeArrowheads="1"/>
          </p:cNvSpPr>
          <p:nvPr/>
        </p:nvSpPr>
        <p:spPr bwMode="auto">
          <a:xfrm>
            <a:off x="4876800" y="4191000"/>
            <a:ext cx="2743200" cy="646113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Input new </a:t>
            </a:r>
            <a:r>
              <a:rPr lang="en-US" altLang="en-US" sz="1800">
                <a:latin typeface="Consolas" panose="020B0609020204030204" pitchFamily="49" charset="0"/>
                <a:cs typeface="Consolas" panose="020B0609020204030204" pitchFamily="49" charset="0"/>
              </a:rPr>
              <a:t>salary</a:t>
            </a:r>
            <a:r>
              <a:rPr lang="en-US" altLang="en-US" sz="1800"/>
              <a:t> and compare to sentinel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0184" name="TextBox 9"/>
          <p:cNvSpPr txBox="1">
            <a:spLocks noChangeArrowheads="1"/>
          </p:cNvSpPr>
          <p:nvPr/>
        </p:nvSpPr>
        <p:spPr bwMode="auto">
          <a:xfrm>
            <a:off x="4876800" y="4953000"/>
            <a:ext cx="2743200" cy="646113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Update running </a:t>
            </a:r>
            <a:r>
              <a:rPr lang="en-US" altLang="en-US" sz="1800"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altLang="en-US" sz="1800"/>
              <a:t> and </a:t>
            </a:r>
            <a:r>
              <a:rPr lang="en-US" altLang="en-US" sz="1800"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lang="en-US" altLang="en-US" sz="1800"/>
              <a:t> to average later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0185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Contents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smtClean="0"/>
              <a:t>The</a:t>
            </a:r>
            <a:r>
              <a:rPr lang="en-US" altLang="en-US" sz="2800" smtClean="0">
                <a:solidFill>
                  <a:srgbClr val="0033CC"/>
                </a:solidFill>
              </a:rPr>
              <a:t>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</a:rPr>
              <a:t>while</a:t>
            </a:r>
            <a:r>
              <a:rPr lang="en-US" altLang="en-US" sz="2800" smtClean="0">
                <a:solidFill>
                  <a:srgbClr val="0033CC"/>
                </a:solidFill>
              </a:rPr>
              <a:t> </a:t>
            </a:r>
            <a:r>
              <a:rPr lang="en-US" altLang="en-US" sz="2800" smtClean="0"/>
              <a:t>loop</a:t>
            </a:r>
          </a:p>
          <a:p>
            <a:r>
              <a:rPr lang="en-US" altLang="en-US" sz="2800" smtClean="0"/>
              <a:t>Problem Solving: </a:t>
            </a:r>
            <a:r>
              <a:rPr lang="en-US" altLang="en-US" sz="2400" smtClean="0"/>
              <a:t>Hand-Tracing</a:t>
            </a:r>
          </a:p>
          <a:p>
            <a:r>
              <a:rPr lang="en-US" altLang="en-US" sz="2800" smtClean="0"/>
              <a:t>The</a:t>
            </a:r>
            <a:r>
              <a:rPr lang="en-US" altLang="en-US" sz="2800" smtClean="0">
                <a:solidFill>
                  <a:srgbClr val="0033CC"/>
                </a:solidFill>
              </a:rPr>
              <a:t>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</a:rPr>
              <a:t>for</a:t>
            </a:r>
            <a:r>
              <a:rPr lang="en-US" altLang="en-US" sz="2800" smtClean="0">
                <a:solidFill>
                  <a:srgbClr val="0033CC"/>
                </a:solidFill>
              </a:rPr>
              <a:t> </a:t>
            </a:r>
            <a:r>
              <a:rPr lang="en-US" altLang="en-US" sz="2800" smtClean="0"/>
              <a:t>loop</a:t>
            </a:r>
          </a:p>
          <a:p>
            <a:r>
              <a:rPr lang="en-US" altLang="en-US" sz="2800" smtClean="0"/>
              <a:t>The</a:t>
            </a:r>
            <a:r>
              <a:rPr lang="en-US" altLang="en-US" sz="2800" smtClean="0">
                <a:solidFill>
                  <a:srgbClr val="0033CC"/>
                </a:solidFill>
              </a:rPr>
              <a:t>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</a:rPr>
              <a:t>do</a:t>
            </a:r>
            <a:r>
              <a:rPr lang="en-US" altLang="en-US" sz="2800" smtClean="0">
                <a:solidFill>
                  <a:srgbClr val="0033CC"/>
                </a:solidFill>
              </a:rPr>
              <a:t> </a:t>
            </a:r>
            <a:r>
              <a:rPr lang="en-US" altLang="en-US" sz="2800" smtClean="0"/>
              <a:t>loop</a:t>
            </a:r>
          </a:p>
          <a:p>
            <a:r>
              <a:rPr lang="en-US" altLang="en-US" sz="2800" smtClean="0"/>
              <a:t>Application: </a:t>
            </a:r>
            <a:r>
              <a:rPr lang="en-US" altLang="en-US" sz="2400" smtClean="0"/>
              <a:t>Processing Sentinels</a:t>
            </a:r>
            <a:endParaRPr lang="en-US" altLang="en-US" sz="2800" smtClean="0"/>
          </a:p>
          <a:p>
            <a:r>
              <a:rPr lang="en-US" altLang="en-US" sz="2800" smtClean="0"/>
              <a:t>Problem Solving:  </a:t>
            </a:r>
            <a:r>
              <a:rPr lang="en-US" altLang="en-US" sz="2400" smtClean="0"/>
              <a:t>Storyboards</a:t>
            </a:r>
          </a:p>
          <a:p>
            <a:r>
              <a:rPr lang="en-US" altLang="en-US" sz="2800" smtClean="0"/>
              <a:t>Common Loop Algorithms</a:t>
            </a:r>
          </a:p>
          <a:p>
            <a:r>
              <a:rPr lang="en-US" altLang="en-US" sz="2800" smtClean="0"/>
              <a:t>Nested Loops</a:t>
            </a:r>
          </a:p>
          <a:p>
            <a:r>
              <a:rPr lang="en-US" altLang="en-US" sz="2800" smtClean="0"/>
              <a:t>Application: </a:t>
            </a:r>
            <a:r>
              <a:rPr lang="en-US" altLang="en-US" sz="2400" smtClean="0"/>
              <a:t>Random Numbers and Simulations</a:t>
            </a:r>
          </a:p>
        </p:txBody>
      </p:sp>
      <p:sp>
        <p:nvSpPr>
          <p:cNvPr id="14340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14341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87B32226-BF6B-4B10-BBF9-FC691AB54793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143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066800"/>
            <a:ext cx="2819400" cy="2605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>
                <a:latin typeface="Arial Black" panose="020B0A04020102020204" pitchFamily="34" charset="0"/>
              </a:rPr>
              <a:t>SentinelDemo.java (2)</a:t>
            </a:r>
            <a:endParaRPr lang="en-US" altLang="en-US" sz="3600" smtClean="0"/>
          </a:p>
        </p:txBody>
      </p:sp>
      <p:sp>
        <p:nvSpPr>
          <p:cNvPr id="51203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D3D4F473-C36F-4134-A73C-EC5CBFEE03C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5120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43000"/>
            <a:ext cx="7772400" cy="366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05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4800600"/>
            <a:ext cx="5667375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6" name="TextBox 6"/>
          <p:cNvSpPr txBox="1">
            <a:spLocks noChangeArrowheads="1"/>
          </p:cNvSpPr>
          <p:nvPr/>
        </p:nvSpPr>
        <p:spPr bwMode="auto">
          <a:xfrm>
            <a:off x="3429000" y="1676400"/>
            <a:ext cx="2286000" cy="369888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Prevent divide by 0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1207" name="TextBox 7"/>
          <p:cNvSpPr txBox="1">
            <a:spLocks noChangeArrowheads="1"/>
          </p:cNvSpPr>
          <p:nvPr/>
        </p:nvSpPr>
        <p:spPr bwMode="auto">
          <a:xfrm>
            <a:off x="5791200" y="2895600"/>
            <a:ext cx="2743200" cy="923925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Calculate and output the average salary using </a:t>
            </a:r>
            <a:r>
              <a:rPr lang="en-US" altLang="en-US" sz="1800"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altLang="en-US" sz="1800"/>
              <a:t> and </a:t>
            </a:r>
            <a:r>
              <a:rPr lang="en-US" altLang="en-US" sz="1800"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lang="en-US" altLang="en-US" sz="1800"/>
              <a:t> variables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1208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/>
              <a:t>Boolean variables and sentinels </a:t>
            </a:r>
          </a:p>
        </p:txBody>
      </p:sp>
      <p:sp>
        <p:nvSpPr>
          <p:cNvPr id="52227" name="Content Placeholder 2"/>
          <p:cNvSpPr>
            <a:spLocks noGrp="1"/>
          </p:cNvSpPr>
          <p:nvPr>
            <p:ph idx="1"/>
          </p:nvPr>
        </p:nvSpPr>
        <p:spPr>
          <a:xfrm>
            <a:off x="304800" y="1066800"/>
            <a:ext cx="8610600" cy="5105400"/>
          </a:xfrm>
        </p:spPr>
        <p:txBody>
          <a:bodyPr/>
          <a:lstStyle/>
          <a:p>
            <a:r>
              <a:rPr lang="en-US" altLang="en-US" sz="2800" smtClean="0"/>
              <a:t>A </a:t>
            </a:r>
            <a:r>
              <a:rPr lang="en-US" altLang="en-US" sz="2800" smtClean="0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altLang="en-US" sz="2800" smtClean="0"/>
              <a:t> variable can be used to control a loop</a:t>
            </a:r>
          </a:p>
          <a:p>
            <a:pPr lvl="1"/>
            <a:r>
              <a:rPr lang="en-US" altLang="en-US" sz="2400" smtClean="0"/>
              <a:t>Sometimes called a </a:t>
            </a:r>
            <a:r>
              <a:rPr lang="ja-JP" altLang="en-US" sz="2400" smtClean="0"/>
              <a:t>‘</a:t>
            </a:r>
            <a:r>
              <a:rPr lang="en-US" altLang="ja-JP" sz="2400" smtClean="0"/>
              <a:t>flag</a:t>
            </a:r>
            <a:r>
              <a:rPr lang="ja-JP" altLang="en-US" sz="2400" smtClean="0"/>
              <a:t>’</a:t>
            </a:r>
            <a:r>
              <a:rPr lang="en-US" altLang="ja-JP" sz="2400" smtClean="0"/>
              <a:t> variable</a:t>
            </a:r>
            <a:endParaRPr lang="en-US" altLang="en-US" sz="2400" smtClean="0"/>
          </a:p>
        </p:txBody>
      </p:sp>
      <p:sp>
        <p:nvSpPr>
          <p:cNvPr id="52228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AE1CD0C5-5549-401C-95AF-B059C92EE8AF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85800" y="2209800"/>
            <a:ext cx="7162800" cy="39624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System.out.print("Enter salaries, -1 to finish: ");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boolean </a:t>
            </a:r>
            <a:r>
              <a:rPr lang="en-US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done</a:t>
            </a:r>
            <a:r>
              <a:rPr lang="en-US" kern="0" dirty="0">
                <a:latin typeface="Consolas" pitchFamily="49" charset="0"/>
                <a:ea typeface="+mn-ea"/>
              </a:rPr>
              <a:t> = false;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kern="0" dirty="0">
                <a:latin typeface="Consolas" pitchFamily="49" charset="0"/>
                <a:ea typeface="+mn-ea"/>
              </a:rPr>
              <a:t> (!</a:t>
            </a:r>
            <a:r>
              <a:rPr lang="en-US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done</a:t>
            </a:r>
            <a:r>
              <a:rPr lang="en-US" kern="0" dirty="0">
                <a:latin typeface="Consolas" pitchFamily="49" charset="0"/>
                <a:ea typeface="+mn-ea"/>
              </a:rPr>
              <a:t>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value = in.nextDouble();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</a:t>
            </a:r>
            <a:r>
              <a:rPr lang="en-US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if</a:t>
            </a:r>
            <a:r>
              <a:rPr lang="en-US" kern="0" dirty="0">
                <a:latin typeface="Consolas" pitchFamily="49" charset="0"/>
                <a:ea typeface="+mn-ea"/>
              </a:rPr>
              <a:t> (value == -1)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   </a:t>
            </a:r>
            <a:r>
              <a:rPr lang="en-US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done</a:t>
            </a:r>
            <a:r>
              <a:rPr lang="en-US" kern="0" dirty="0">
                <a:latin typeface="Consolas" pitchFamily="49" charset="0"/>
                <a:ea typeface="+mn-ea"/>
              </a:rPr>
              <a:t> = true;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</a:t>
            </a:r>
            <a:r>
              <a:rPr lang="en-US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else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   </a:t>
            </a:r>
            <a:r>
              <a:rPr lang="en-US" kern="0" dirty="0">
                <a:solidFill>
                  <a:srgbClr val="00B0F0"/>
                </a:solidFill>
                <a:latin typeface="Consolas" pitchFamily="49" charset="0"/>
                <a:ea typeface="+mn-ea"/>
              </a:rPr>
              <a:t>// Process value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   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52230" name="TextBox 7"/>
          <p:cNvSpPr txBox="1">
            <a:spLocks noChangeArrowheads="1"/>
          </p:cNvSpPr>
          <p:nvPr/>
        </p:nvSpPr>
        <p:spPr bwMode="auto">
          <a:xfrm>
            <a:off x="4038600" y="2590800"/>
            <a:ext cx="4191000" cy="369888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Initialize </a:t>
            </a:r>
            <a:r>
              <a:rPr lang="en-US" altLang="en-US" sz="1800">
                <a:latin typeface="Consolas" panose="020B0609020204030204" pitchFamily="49" charset="0"/>
                <a:cs typeface="Consolas" panose="020B0609020204030204" pitchFamily="49" charset="0"/>
              </a:rPr>
              <a:t>done</a:t>
            </a:r>
            <a:r>
              <a:rPr lang="en-US" altLang="en-US" sz="1800"/>
              <a:t> so that loop will execute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2231" name="TextBox 8"/>
          <p:cNvSpPr txBox="1">
            <a:spLocks noChangeArrowheads="1"/>
          </p:cNvSpPr>
          <p:nvPr/>
        </p:nvSpPr>
        <p:spPr bwMode="auto">
          <a:xfrm>
            <a:off x="3525838" y="3867150"/>
            <a:ext cx="2819400" cy="646113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Set done </a:t>
            </a:r>
            <a:r>
              <a:rPr lang="ja-JP" altLang="en-US" sz="1800"/>
              <a:t>‘</a:t>
            </a:r>
            <a:r>
              <a:rPr lang="en-US" altLang="ja-JP" sz="1800"/>
              <a:t>flag</a:t>
            </a:r>
            <a:r>
              <a:rPr lang="ja-JP" altLang="en-US" sz="1800"/>
              <a:t>’</a:t>
            </a:r>
            <a:r>
              <a:rPr lang="en-US" altLang="ja-JP" sz="1800"/>
              <a:t> to true if sentinel value is found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2232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To input any numeric value…</a:t>
            </a:r>
          </a:p>
        </p:txBody>
      </p:sp>
      <p:sp>
        <p:nvSpPr>
          <p:cNvPr id="53251" name="Content Placeholder 2"/>
          <p:cNvSpPr>
            <a:spLocks noGrp="1"/>
          </p:cNvSpPr>
          <p:nvPr>
            <p:ph idx="1"/>
          </p:nvPr>
        </p:nvSpPr>
        <p:spPr>
          <a:xfrm>
            <a:off x="304800" y="1066800"/>
            <a:ext cx="8458200" cy="5105400"/>
          </a:xfrm>
        </p:spPr>
        <p:txBody>
          <a:bodyPr/>
          <a:lstStyle/>
          <a:p>
            <a:r>
              <a:rPr lang="en-US" altLang="en-US" sz="2800" smtClean="0"/>
              <a:t>When valid values can be positive or negative</a:t>
            </a:r>
          </a:p>
          <a:p>
            <a:pPr lvl="1"/>
            <a:r>
              <a:rPr lang="en-US" altLang="en-US" sz="2400" smtClean="0"/>
              <a:t>You cannot use -1 (or any other number) as a sentinel </a:t>
            </a:r>
          </a:p>
          <a:p>
            <a:r>
              <a:rPr lang="en-US" altLang="en-US" sz="2800" smtClean="0"/>
              <a:t>One solution is to use a non-numeric sentinel</a:t>
            </a:r>
          </a:p>
          <a:p>
            <a:pPr lvl="1"/>
            <a:r>
              <a:rPr lang="en-US" altLang="en-US" sz="2400" smtClean="0"/>
              <a:t>But Scanner</a:t>
            </a:r>
            <a:r>
              <a:rPr lang="ja-JP" altLang="en-US" sz="2400" smtClean="0"/>
              <a:t>’</a:t>
            </a:r>
            <a:r>
              <a:rPr lang="en-US" altLang="ja-JP" sz="2400" smtClean="0"/>
              <a:t>s </a:t>
            </a:r>
            <a:r>
              <a:rPr lang="en-US" altLang="ja-JP" sz="2400" smtClean="0">
                <a:latin typeface="Consolas" panose="020B0609020204030204" pitchFamily="49" charset="0"/>
              </a:rPr>
              <a:t>in.nextDouble </a:t>
            </a:r>
            <a:r>
              <a:rPr lang="en-US" altLang="ja-JP" sz="2400" smtClean="0"/>
              <a:t>will fail!</a:t>
            </a:r>
          </a:p>
          <a:p>
            <a:pPr lvl="1"/>
            <a:r>
              <a:rPr lang="en-US" altLang="en-US" sz="2400" smtClean="0"/>
              <a:t>Use Scanner</a:t>
            </a:r>
            <a:r>
              <a:rPr lang="ja-JP" altLang="en-US" sz="2400" smtClean="0"/>
              <a:t>’</a:t>
            </a:r>
            <a:r>
              <a:rPr lang="en-US" altLang="ja-JP" sz="2400" smtClean="0"/>
              <a:t>s </a:t>
            </a:r>
            <a:r>
              <a:rPr lang="en-US" altLang="ja-JP" sz="2400" smtClean="0">
                <a:latin typeface="Consolas" panose="020B0609020204030204" pitchFamily="49" charset="0"/>
              </a:rPr>
              <a:t>in.</a:t>
            </a:r>
            <a:r>
              <a:rPr lang="en-US" altLang="ja-JP" sz="2400" smtClean="0">
                <a:solidFill>
                  <a:srgbClr val="00B050"/>
                </a:solidFill>
                <a:latin typeface="Consolas" panose="020B0609020204030204" pitchFamily="49" charset="0"/>
              </a:rPr>
              <a:t>hasNextDouble</a:t>
            </a:r>
            <a:r>
              <a:rPr lang="en-US" altLang="ja-JP" sz="2400" smtClean="0">
                <a:latin typeface="Consolas" panose="020B0609020204030204" pitchFamily="49" charset="0"/>
              </a:rPr>
              <a:t> </a:t>
            </a:r>
            <a:r>
              <a:rPr lang="en-US" altLang="ja-JP" sz="2400" smtClean="0"/>
              <a:t>first</a:t>
            </a:r>
          </a:p>
          <a:p>
            <a:pPr lvl="2"/>
            <a:r>
              <a:rPr lang="en-US" altLang="en-US" sz="2000" smtClean="0"/>
              <a:t>Returns a </a:t>
            </a:r>
            <a:r>
              <a:rPr lang="en-US" altLang="en-US" sz="2000" smtClean="0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altLang="en-US" sz="2000" smtClean="0"/>
              <a:t>: </a:t>
            </a:r>
            <a:r>
              <a:rPr lang="en-US" altLang="en-US" sz="2000" smtClean="0"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altLang="en-US" sz="2000" smtClean="0"/>
              <a:t> (all</a:t>
            </a:r>
            <a:r>
              <a:rPr lang="ja-JP" altLang="en-US" sz="2000" smtClean="0"/>
              <a:t>’</a:t>
            </a:r>
            <a:r>
              <a:rPr lang="en-US" altLang="ja-JP" sz="2000" smtClean="0"/>
              <a:t>s well) or </a:t>
            </a:r>
            <a:r>
              <a:rPr lang="en-US" altLang="ja-JP" sz="2000" smtClean="0">
                <a:latin typeface="Consolas" panose="020B0609020204030204" pitchFamily="49" charset="0"/>
                <a:cs typeface="Consolas" panose="020B0609020204030204" pitchFamily="49" charset="0"/>
              </a:rPr>
              <a:t>false</a:t>
            </a:r>
            <a:r>
              <a:rPr lang="en-US" altLang="ja-JP" sz="2000" smtClean="0"/>
              <a:t> (not a number)</a:t>
            </a:r>
          </a:p>
          <a:p>
            <a:pPr lvl="2"/>
            <a:r>
              <a:rPr lang="en-US" altLang="en-US" sz="2000" smtClean="0"/>
              <a:t>Then use </a:t>
            </a:r>
            <a:r>
              <a:rPr lang="en-US" altLang="en-US" sz="2000" smtClean="0">
                <a:latin typeface="Consolas" panose="020B0609020204030204" pitchFamily="49" charset="0"/>
              </a:rPr>
              <a:t>in.nextDouble </a:t>
            </a:r>
            <a:r>
              <a:rPr lang="en-US" altLang="en-US" sz="2000" smtClean="0"/>
              <a:t>if </a:t>
            </a:r>
            <a:r>
              <a:rPr lang="en-US" altLang="en-US" sz="2000" smtClean="0"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endParaRPr lang="en-US" altLang="en-US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2">
              <a:buFontTx/>
              <a:buNone/>
            </a:pPr>
            <a:endParaRPr lang="en-US" altLang="en-US" smtClean="0"/>
          </a:p>
        </p:txBody>
      </p:sp>
      <p:sp>
        <p:nvSpPr>
          <p:cNvPr id="53252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1653037C-6BD5-4FD7-BA89-9EEDAB291958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533400" y="4343400"/>
            <a:ext cx="7848600" cy="1905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System.out.print("Enter values, Q to quit: ");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kern="0" dirty="0">
                <a:latin typeface="Consolas" pitchFamily="49" charset="0"/>
                <a:ea typeface="+mn-ea"/>
              </a:rPr>
              <a:t> (in.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hasNextDouble</a:t>
            </a:r>
            <a:r>
              <a:rPr lang="en-US" sz="2000" kern="0" dirty="0">
                <a:latin typeface="Consolas" pitchFamily="49" charset="0"/>
                <a:ea typeface="+mn-ea"/>
              </a:rPr>
              <a:t>())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value = in.nextDouble();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00B0F0"/>
                </a:solidFill>
                <a:latin typeface="Consolas" pitchFamily="49" charset="0"/>
                <a:ea typeface="+mn-ea"/>
              </a:rPr>
              <a:t>// Process value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53254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/>
              <a:t>4.6  Storyboards</a:t>
            </a:r>
          </a:p>
        </p:txBody>
      </p:sp>
      <p:sp>
        <p:nvSpPr>
          <p:cNvPr id="54275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10600" cy="5105400"/>
          </a:xfrm>
        </p:spPr>
        <p:txBody>
          <a:bodyPr/>
          <a:lstStyle/>
          <a:p>
            <a:r>
              <a:rPr lang="en-US" altLang="en-US" smtClean="0"/>
              <a:t>One useful problem solving technique is the use of storyboards to model user interaction.  It can help answer:</a:t>
            </a:r>
          </a:p>
          <a:p>
            <a:pPr lvl="1"/>
            <a:r>
              <a:rPr lang="en-US" altLang="en-US" smtClean="0"/>
              <a:t>What information does the user provide, and in which order? </a:t>
            </a:r>
          </a:p>
          <a:p>
            <a:pPr lvl="1"/>
            <a:r>
              <a:rPr lang="en-US" altLang="en-US" smtClean="0"/>
              <a:t>What information will your program display, and in which format? </a:t>
            </a:r>
          </a:p>
          <a:p>
            <a:pPr lvl="1"/>
            <a:r>
              <a:rPr lang="en-US" altLang="en-US" smtClean="0"/>
              <a:t>What should happen when there is an error?</a:t>
            </a:r>
          </a:p>
          <a:p>
            <a:pPr lvl="1"/>
            <a:r>
              <a:rPr lang="en-US" altLang="en-US" smtClean="0"/>
              <a:t>When does the program quit?</a:t>
            </a:r>
          </a:p>
        </p:txBody>
      </p:sp>
      <p:sp>
        <p:nvSpPr>
          <p:cNvPr id="54276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29E94862-F5B6-4DE3-BFC3-858CEBFC590D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4277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54278" name="TextBox 7"/>
          <p:cNvSpPr txBox="1">
            <a:spLocks noChangeArrowheads="1"/>
          </p:cNvSpPr>
          <p:nvPr/>
        </p:nvSpPr>
        <p:spPr bwMode="auto">
          <a:xfrm>
            <a:off x="5943600" y="5181600"/>
            <a:ext cx="2743200" cy="1200150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A storyboard consists of annotated sketches for each step in an action</a:t>
            </a:r>
          </a:p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sequence.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Storyboard Example</a:t>
            </a:r>
          </a:p>
        </p:txBody>
      </p:sp>
      <p:sp>
        <p:nvSpPr>
          <p:cNvPr id="552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smtClean="0"/>
              <a:t>Goal: Converting a sequence of values</a:t>
            </a:r>
            <a:endParaRPr lang="en-US" altLang="en-US" sz="2400" smtClean="0"/>
          </a:p>
          <a:p>
            <a:pPr lvl="1"/>
            <a:r>
              <a:rPr lang="en-US" altLang="en-US" sz="2400" smtClean="0"/>
              <a:t>Will require a loop and some variables</a:t>
            </a:r>
          </a:p>
          <a:p>
            <a:pPr lvl="1"/>
            <a:r>
              <a:rPr lang="en-US" altLang="en-US" sz="2400" smtClean="0"/>
              <a:t>Handle one conversion each time through the loop</a:t>
            </a:r>
          </a:p>
        </p:txBody>
      </p:sp>
      <p:sp>
        <p:nvSpPr>
          <p:cNvPr id="5530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smtClean="0"/>
              <a:t>Copyright © </a:t>
            </a:r>
            <a:r>
              <a:rPr lang="en-US" altLang="en-US" sz="1000" i="1" smtClean="0"/>
              <a:t>2013 </a:t>
            </a:r>
            <a:r>
              <a:rPr lang="en-US" altLang="en-US" sz="1000" smtClean="0"/>
              <a:t>by John Wiley &amp; Sons.  All rights reserved.</a:t>
            </a:r>
          </a:p>
        </p:txBody>
      </p:sp>
      <p:sp>
        <p:nvSpPr>
          <p:cNvPr id="55301" name="Slide Number Placeholder 4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269C2D31-0293-455C-818C-947AD7B98EB0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532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2590800"/>
            <a:ext cx="8229600" cy="3829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What can go wrong?</a:t>
            </a:r>
          </a:p>
        </p:txBody>
      </p:sp>
      <p:sp>
        <p:nvSpPr>
          <p:cNvPr id="563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/>
              <a:t>Unknown unit types</a:t>
            </a:r>
          </a:p>
          <a:p>
            <a:pPr lvl="1"/>
            <a:r>
              <a:rPr lang="en-US" altLang="en-US" smtClean="0"/>
              <a:t>How do you spell centimeters and inches?</a:t>
            </a:r>
          </a:p>
          <a:p>
            <a:pPr lvl="1"/>
            <a:r>
              <a:rPr lang="en-US" altLang="en-US" smtClean="0"/>
              <a:t>What other conversions are available?</a:t>
            </a:r>
          </a:p>
          <a:p>
            <a:pPr lvl="1"/>
            <a:r>
              <a:rPr lang="en-US" altLang="en-US" smtClean="0"/>
              <a:t>Solution:</a:t>
            </a:r>
          </a:p>
          <a:p>
            <a:pPr lvl="2"/>
            <a:r>
              <a:rPr lang="en-US" altLang="en-US" smtClean="0"/>
              <a:t>Show a list of the acceptable unit types</a:t>
            </a:r>
          </a:p>
        </p:txBody>
      </p:sp>
      <p:sp>
        <p:nvSpPr>
          <p:cNvPr id="56324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smtClean="0"/>
              <a:t>Copyright © </a:t>
            </a:r>
            <a:r>
              <a:rPr lang="en-US" altLang="en-US" sz="1000" i="1" smtClean="0"/>
              <a:t>2013 </a:t>
            </a:r>
            <a:r>
              <a:rPr lang="en-US" altLang="en-US" sz="1000" smtClean="0"/>
              <a:t>by John Wiley &amp; Sons.  All rights reserved.</a:t>
            </a:r>
          </a:p>
        </p:txBody>
      </p:sp>
      <p:sp>
        <p:nvSpPr>
          <p:cNvPr id="56325" name="Slide Number Placeholder 4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EA4C754C-F70C-401C-9A47-DF2FEBAD598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542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31875" y="3810000"/>
            <a:ext cx="7600950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What else can go wrong?</a:t>
            </a:r>
          </a:p>
        </p:txBody>
      </p:sp>
      <p:sp>
        <p:nvSpPr>
          <p:cNvPr id="573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/>
              <a:t>How does the user quit the program?</a:t>
            </a:r>
          </a:p>
          <a:p>
            <a:endParaRPr lang="en-US" altLang="en-US" smtClean="0"/>
          </a:p>
          <a:p>
            <a:endParaRPr lang="en-US" altLang="en-US" smtClean="0"/>
          </a:p>
          <a:p>
            <a:endParaRPr lang="en-US" altLang="en-US" smtClean="0"/>
          </a:p>
          <a:p>
            <a:endParaRPr lang="en-US" altLang="en-US" smtClean="0"/>
          </a:p>
          <a:p>
            <a:endParaRPr lang="en-US" altLang="en-US" smtClean="0"/>
          </a:p>
          <a:p>
            <a:endParaRPr lang="en-US" altLang="en-US" smtClean="0"/>
          </a:p>
          <a:p>
            <a:r>
              <a:rPr lang="en-US" altLang="en-US" smtClean="0"/>
              <a:t>Storyboards help you plan a program</a:t>
            </a:r>
          </a:p>
          <a:p>
            <a:pPr lvl="1"/>
            <a:r>
              <a:rPr lang="en-US" altLang="en-US" smtClean="0"/>
              <a:t>Knowing the flow helps you structure your code</a:t>
            </a:r>
          </a:p>
          <a:p>
            <a:endParaRPr lang="en-US" altLang="en-US" smtClean="0"/>
          </a:p>
        </p:txBody>
      </p:sp>
      <p:sp>
        <p:nvSpPr>
          <p:cNvPr id="57348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smtClean="0"/>
              <a:t>Copyright © </a:t>
            </a:r>
            <a:r>
              <a:rPr lang="en-US" altLang="en-US" sz="1000" i="1" smtClean="0"/>
              <a:t>2013 </a:t>
            </a:r>
            <a:r>
              <a:rPr lang="en-US" altLang="en-US" sz="1000" smtClean="0"/>
              <a:t>by John Wiley &amp; Sons.  All rights reserved.</a:t>
            </a:r>
          </a:p>
        </p:txBody>
      </p:sp>
      <p:sp>
        <p:nvSpPr>
          <p:cNvPr id="57349" name="Slide Number Placeholder 4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B188A213-4681-4341-B3F5-0751F25206DB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553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42950" y="1724025"/>
            <a:ext cx="7658100" cy="3409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/>
              <a:t>4.7  Common Loop Algorithms</a:t>
            </a:r>
          </a:p>
        </p:txBody>
      </p:sp>
      <p:sp>
        <p:nvSpPr>
          <p:cNvPr id="58371" name="Content Placeholder 2"/>
          <p:cNvSpPr>
            <a:spLocks noGrp="1"/>
          </p:cNvSpPr>
          <p:nvPr>
            <p:ph idx="1"/>
          </p:nvPr>
        </p:nvSpPr>
        <p:spPr>
          <a:xfrm>
            <a:off x="1524000" y="1371600"/>
            <a:ext cx="7239000" cy="4876800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altLang="en-US" smtClean="0"/>
              <a:t>1: Sum and Average Value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mtClean="0"/>
              <a:t>2: Counting Matches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mtClean="0"/>
              <a:t>3: Finding the First Match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mtClean="0"/>
              <a:t>4: Prompting until a match is found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mtClean="0"/>
              <a:t>5: Maximum and Minimum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mtClean="0"/>
              <a:t>6: Comparing Adjacent Values</a:t>
            </a:r>
          </a:p>
        </p:txBody>
      </p:sp>
      <p:sp>
        <p:nvSpPr>
          <p:cNvPr id="58372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698AA8A1-F6AA-4397-89B6-DEAB96192409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8373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Sum and Average Examples</a:t>
            </a:r>
          </a:p>
        </p:txBody>
      </p:sp>
      <p:sp>
        <p:nvSpPr>
          <p:cNvPr id="59395" name="Content Placeholder 2"/>
          <p:cNvSpPr>
            <a:spLocks noGrp="1"/>
          </p:cNvSpPr>
          <p:nvPr>
            <p:ph idx="1"/>
          </p:nvPr>
        </p:nvSpPr>
        <p:spPr>
          <a:xfrm>
            <a:off x="5257800" y="1143000"/>
            <a:ext cx="3581400" cy="1066800"/>
          </a:xfrm>
        </p:spPr>
        <p:txBody>
          <a:bodyPr/>
          <a:lstStyle/>
          <a:p>
            <a:r>
              <a:rPr lang="en-US" altLang="en-US" sz="2800" smtClean="0"/>
              <a:t>Sum of Values</a:t>
            </a:r>
          </a:p>
          <a:p>
            <a:pPr lvl="1"/>
            <a:r>
              <a:rPr lang="en-US" altLang="en-US" sz="2400" smtClean="0"/>
              <a:t>Initialize total to 0</a:t>
            </a:r>
          </a:p>
          <a:p>
            <a:pPr lvl="1"/>
            <a:r>
              <a:rPr lang="en-US" altLang="en-US" sz="2400" smtClean="0"/>
              <a:t>Use </a:t>
            </a:r>
            <a:r>
              <a:rPr lang="en-US" altLang="en-US" sz="240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z="2400" smtClean="0"/>
              <a:t> loop with sentinel</a:t>
            </a:r>
          </a:p>
          <a:p>
            <a:pPr lvl="1">
              <a:buFont typeface="Wingdings" panose="05000000000000000000" pitchFamily="2" charset="2"/>
              <a:buNone/>
            </a:pPr>
            <a:endParaRPr lang="en-US" altLang="en-US" sz="3200" smtClean="0"/>
          </a:p>
        </p:txBody>
      </p:sp>
      <p:sp>
        <p:nvSpPr>
          <p:cNvPr id="59396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3FDF8C5B-1C81-4159-92C2-701DA1BF41D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304800" y="1066800"/>
            <a:ext cx="4953000" cy="1905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double 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total</a:t>
            </a:r>
            <a:r>
              <a:rPr lang="en-US" sz="2000" kern="0" dirty="0">
                <a:latin typeface="Consolas" pitchFamily="49" charset="0"/>
                <a:ea typeface="+mn-ea"/>
              </a:rPr>
              <a:t> = 0;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kern="0" dirty="0">
                <a:latin typeface="Consolas" pitchFamily="49" charset="0"/>
                <a:ea typeface="+mn-ea"/>
              </a:rPr>
              <a:t> (in.hasNextDouble())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double input = in.nextDouble();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total</a:t>
            </a:r>
            <a:r>
              <a:rPr lang="en-US" sz="2000" kern="0" dirty="0">
                <a:latin typeface="Consolas" pitchFamily="49" charset="0"/>
                <a:ea typeface="+mn-ea"/>
              </a:rPr>
              <a:t> = 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total</a:t>
            </a:r>
            <a:r>
              <a:rPr lang="en-US" sz="2000" kern="0" dirty="0">
                <a:latin typeface="Consolas" pitchFamily="49" charset="0"/>
                <a:ea typeface="+mn-ea"/>
              </a:rPr>
              <a:t> + input;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657600" y="2895600"/>
            <a:ext cx="5029200" cy="3429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double </a:t>
            </a:r>
            <a:r>
              <a:rPr lang="en-US" sz="2000" dirty="0">
                <a:solidFill>
                  <a:srgbClr val="00B050"/>
                </a:solidFill>
                <a:latin typeface="Consolas" pitchFamily="49" charset="0"/>
                <a:ea typeface="+mn-ea"/>
              </a:rPr>
              <a:t>total</a:t>
            </a:r>
            <a:r>
              <a:rPr lang="en-US" sz="2000" dirty="0">
                <a:latin typeface="Consolas" pitchFamily="49" charset="0"/>
                <a:ea typeface="+mn-ea"/>
              </a:rPr>
              <a:t> = 0;</a:t>
            </a:r>
          </a:p>
          <a:p>
            <a:pPr eaLnBrk="1" hangingPunct="1">
              <a:defRPr/>
            </a:pPr>
            <a:r>
              <a:rPr lang="en-US" sz="2000" dirty="0">
                <a:solidFill>
                  <a:srgbClr val="0033CC"/>
                </a:solidFill>
                <a:latin typeface="Consolas" pitchFamily="49" charset="0"/>
                <a:ea typeface="+mn-ea"/>
              </a:rPr>
              <a:t>int count = 0;</a:t>
            </a:r>
          </a:p>
          <a:p>
            <a:pPr eaLnBrk="1" hangingPunct="1">
              <a:defRPr/>
            </a:pPr>
            <a:r>
              <a:rPr lang="en-US" sz="200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dirty="0">
                <a:latin typeface="Consolas" pitchFamily="49" charset="0"/>
                <a:ea typeface="+mn-ea"/>
              </a:rPr>
              <a:t> (in.hasNextDouble())</a:t>
            </a:r>
          </a:p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{</a:t>
            </a:r>
          </a:p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   double input = in.nextDouble();</a:t>
            </a:r>
          </a:p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   </a:t>
            </a:r>
            <a:r>
              <a:rPr lang="en-US" sz="2000" dirty="0">
                <a:solidFill>
                  <a:srgbClr val="00B050"/>
                </a:solidFill>
                <a:latin typeface="Consolas" pitchFamily="49" charset="0"/>
                <a:ea typeface="+mn-ea"/>
              </a:rPr>
              <a:t>total</a:t>
            </a:r>
            <a:r>
              <a:rPr lang="en-US" sz="2000" dirty="0">
                <a:latin typeface="Consolas" pitchFamily="49" charset="0"/>
                <a:ea typeface="+mn-ea"/>
              </a:rPr>
              <a:t> = </a:t>
            </a:r>
            <a:r>
              <a:rPr lang="en-US" sz="2000" dirty="0">
                <a:solidFill>
                  <a:srgbClr val="00B050"/>
                </a:solidFill>
                <a:latin typeface="Consolas" pitchFamily="49" charset="0"/>
                <a:ea typeface="+mn-ea"/>
              </a:rPr>
              <a:t>total</a:t>
            </a:r>
            <a:r>
              <a:rPr lang="en-US" sz="2000" dirty="0">
                <a:latin typeface="Consolas" pitchFamily="49" charset="0"/>
                <a:ea typeface="+mn-ea"/>
              </a:rPr>
              <a:t> + input;</a:t>
            </a:r>
          </a:p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   </a:t>
            </a:r>
            <a:r>
              <a:rPr lang="en-US" sz="2000" dirty="0">
                <a:solidFill>
                  <a:srgbClr val="0033CC"/>
                </a:solidFill>
                <a:latin typeface="Consolas" pitchFamily="49" charset="0"/>
                <a:ea typeface="+mn-ea"/>
              </a:rPr>
              <a:t>count++;</a:t>
            </a:r>
          </a:p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}</a:t>
            </a:r>
          </a:p>
          <a:p>
            <a:pPr eaLnBrk="1" hangingPunct="1">
              <a:defRPr/>
            </a:pPr>
            <a:r>
              <a:rPr lang="en-US" sz="2000" dirty="0">
                <a:latin typeface="Consolas" pitchFamily="49" charset="0"/>
                <a:ea typeface="+mn-ea"/>
              </a:rPr>
              <a:t>double </a:t>
            </a:r>
            <a:r>
              <a:rPr lang="en-US" sz="2000" dirty="0">
                <a:solidFill>
                  <a:srgbClr val="9933FF"/>
                </a:solidFill>
                <a:latin typeface="Consolas" pitchFamily="49" charset="0"/>
                <a:ea typeface="+mn-ea"/>
              </a:rPr>
              <a:t>average</a:t>
            </a:r>
            <a:r>
              <a:rPr lang="en-US" sz="2000" dirty="0">
                <a:latin typeface="Consolas" pitchFamily="49" charset="0"/>
                <a:ea typeface="+mn-ea"/>
              </a:rPr>
              <a:t> = 0;</a:t>
            </a:r>
          </a:p>
          <a:p>
            <a:pPr eaLnBrk="1" hangingPunct="1">
              <a:defRPr/>
            </a:pPr>
            <a:r>
              <a:rPr lang="en-US" sz="200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if</a:t>
            </a:r>
            <a:r>
              <a:rPr lang="en-US" sz="2000" dirty="0">
                <a:solidFill>
                  <a:srgbClr val="0033CC"/>
                </a:solidFill>
                <a:latin typeface="Consolas" pitchFamily="49" charset="0"/>
                <a:ea typeface="+mn-ea"/>
              </a:rPr>
              <a:t> (count &gt; 0) </a:t>
            </a:r>
          </a:p>
          <a:p>
            <a:pPr eaLnBrk="1" hangingPunct="1">
              <a:defRPr/>
            </a:pPr>
            <a:r>
              <a:rPr lang="en-US" sz="2000" dirty="0">
                <a:solidFill>
                  <a:srgbClr val="0033CC"/>
                </a:solidFill>
                <a:latin typeface="Consolas" pitchFamily="49" charset="0"/>
                <a:ea typeface="+mn-ea"/>
              </a:rPr>
              <a:t>  { </a:t>
            </a:r>
            <a:r>
              <a:rPr lang="en-US" sz="2000" dirty="0">
                <a:solidFill>
                  <a:srgbClr val="9933FF"/>
                </a:solidFill>
                <a:latin typeface="Consolas" pitchFamily="49" charset="0"/>
                <a:ea typeface="+mn-ea"/>
              </a:rPr>
              <a:t>average</a:t>
            </a:r>
            <a:r>
              <a:rPr lang="en-US" sz="2000" dirty="0">
                <a:solidFill>
                  <a:srgbClr val="0033CC"/>
                </a:solidFill>
                <a:latin typeface="Consolas" pitchFamily="49" charset="0"/>
                <a:ea typeface="+mn-ea"/>
              </a:rPr>
              <a:t> = </a:t>
            </a:r>
            <a:r>
              <a:rPr lang="en-US" sz="2000" dirty="0">
                <a:solidFill>
                  <a:srgbClr val="00B050"/>
                </a:solidFill>
                <a:latin typeface="Consolas" pitchFamily="49" charset="0"/>
                <a:ea typeface="+mn-ea"/>
              </a:rPr>
              <a:t>total</a:t>
            </a:r>
            <a:r>
              <a:rPr lang="en-US" sz="2000" dirty="0">
                <a:solidFill>
                  <a:srgbClr val="0033CC"/>
                </a:solidFill>
                <a:latin typeface="Consolas" pitchFamily="49" charset="0"/>
                <a:ea typeface="+mn-ea"/>
              </a:rPr>
              <a:t> / count; }</a:t>
            </a:r>
            <a:endParaRPr lang="en-US" sz="2000" kern="0" dirty="0">
              <a:solidFill>
                <a:srgbClr val="0033CC"/>
              </a:solidFill>
              <a:latin typeface="Consolas" pitchFamily="49" charset="0"/>
              <a:ea typeface="+mn-ea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0" y="3124200"/>
            <a:ext cx="36576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itchFamily="2" charset="2"/>
              <a:buChar char="q"/>
              <a:defRPr/>
            </a:pPr>
            <a:r>
              <a:rPr lang="en-US" sz="2800" kern="0" dirty="0">
                <a:latin typeface="+mn-lt"/>
                <a:ea typeface="+mn-ea"/>
              </a:rPr>
              <a:t>Average of Values</a:t>
            </a:r>
          </a:p>
          <a:p>
            <a:pPr marL="742950" lvl="1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itchFamily="2" charset="2"/>
              <a:buChar char="§"/>
              <a:defRPr/>
            </a:pPr>
            <a:r>
              <a:rPr lang="en-US" sz="2400" kern="0" dirty="0">
                <a:latin typeface="+mn-lt"/>
                <a:ea typeface="+mn-ea"/>
              </a:rPr>
              <a:t>Use Sum of Values</a:t>
            </a:r>
          </a:p>
          <a:p>
            <a:pPr marL="742950" lvl="1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itchFamily="2" charset="2"/>
              <a:buChar char="§"/>
              <a:defRPr/>
            </a:pPr>
            <a:r>
              <a:rPr lang="en-US" sz="2400" kern="0" dirty="0">
                <a:latin typeface="+mn-lt"/>
                <a:ea typeface="+mn-ea"/>
              </a:rPr>
              <a:t>Initialize count to 0</a:t>
            </a:r>
          </a:p>
          <a:p>
            <a:pPr marL="1200150" lvl="2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itchFamily="2" charset="2"/>
              <a:buChar char="§"/>
              <a:defRPr/>
            </a:pPr>
            <a:r>
              <a:rPr lang="en-US" sz="2400" kern="0" dirty="0">
                <a:latin typeface="+mn-lt"/>
                <a:ea typeface="+mn-ea"/>
              </a:rPr>
              <a:t>Increment per input</a:t>
            </a:r>
          </a:p>
          <a:p>
            <a:pPr marL="742950" lvl="1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itchFamily="2" charset="2"/>
              <a:buChar char="§"/>
              <a:defRPr/>
            </a:pPr>
            <a:r>
              <a:rPr lang="en-US" sz="2400" kern="0" dirty="0">
                <a:latin typeface="+mn-lt"/>
                <a:ea typeface="+mn-ea"/>
              </a:rPr>
              <a:t>Check for count 0</a:t>
            </a:r>
          </a:p>
          <a:p>
            <a:pPr marL="1200150" lvl="2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itchFamily="2" charset="2"/>
              <a:buChar char="§"/>
              <a:defRPr/>
            </a:pPr>
            <a:r>
              <a:rPr lang="en-US" sz="2400" kern="0" dirty="0">
                <a:latin typeface="+mn-lt"/>
                <a:ea typeface="+mn-ea"/>
              </a:rPr>
              <a:t>Before divide!</a:t>
            </a:r>
          </a:p>
          <a:p>
            <a:pPr marL="742950" lvl="1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itchFamily="2" charset="2"/>
              <a:buChar char="§"/>
              <a:defRPr/>
            </a:pPr>
            <a:endParaRPr lang="en-US" sz="3200" kern="0" dirty="0">
              <a:latin typeface="+mn-lt"/>
              <a:ea typeface="+mn-ea"/>
            </a:endParaRPr>
          </a:p>
        </p:txBody>
      </p:sp>
      <p:sp>
        <p:nvSpPr>
          <p:cNvPr id="59400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Counting Matches</a:t>
            </a:r>
          </a:p>
        </p:txBody>
      </p:sp>
      <p:sp>
        <p:nvSpPr>
          <p:cNvPr id="60419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581EB03D-C277-4050-BEFF-E2F951AE6941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429000" y="1143000"/>
            <a:ext cx="5562600" cy="28194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int</a:t>
            </a:r>
            <a:r>
              <a:rPr lang="en-US" sz="2000" kern="0" dirty="0">
                <a:latin typeface="Consolas" pitchFamily="49" charset="0"/>
                <a:ea typeface="+mn-ea"/>
              </a:rPr>
              <a:t> upperCaseLetters = 0;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for</a:t>
            </a:r>
            <a:r>
              <a:rPr lang="en-US" sz="2000" kern="0" dirty="0">
                <a:latin typeface="Consolas" pitchFamily="49" charset="0"/>
                <a:ea typeface="+mn-ea"/>
              </a:rPr>
              <a:t> (int i = 0; i &lt; str.length(); i++)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char ch = str.charAt(i);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if</a:t>
            </a:r>
            <a:r>
              <a:rPr lang="en-US" sz="2000" kern="0" dirty="0">
                <a:latin typeface="Consolas" pitchFamily="49" charset="0"/>
                <a:ea typeface="+mn-ea"/>
              </a:rPr>
              <a:t> (Character.isUpperCase(ch))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   </a:t>
            </a:r>
            <a:r>
              <a:rPr lang="en-US" sz="2000" kern="0" dirty="0" err="1">
                <a:latin typeface="Consolas" pitchFamily="49" charset="0"/>
                <a:ea typeface="+mn-ea"/>
              </a:rPr>
              <a:t>upperCaseLetters</a:t>
            </a:r>
            <a:r>
              <a:rPr lang="en-US" sz="2000" kern="0" dirty="0">
                <a:latin typeface="Consolas" pitchFamily="49" charset="0"/>
                <a:ea typeface="+mn-ea"/>
              </a:rPr>
              <a:t>++;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0" y="1295400"/>
            <a:ext cx="35814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itchFamily="2" charset="2"/>
              <a:buChar char="q"/>
              <a:defRPr/>
            </a:pPr>
            <a:r>
              <a:rPr lang="en-US" sz="2800" kern="0" dirty="0">
                <a:latin typeface="+mn-lt"/>
                <a:ea typeface="+mn-ea"/>
              </a:rPr>
              <a:t>Counting Matches</a:t>
            </a:r>
          </a:p>
          <a:p>
            <a:pPr marL="742950" lvl="1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itchFamily="2" charset="2"/>
              <a:buChar char="§"/>
              <a:defRPr/>
            </a:pPr>
            <a:r>
              <a:rPr lang="en-US" sz="2400" kern="0" dirty="0">
                <a:latin typeface="+mn-lt"/>
                <a:ea typeface="+mn-ea"/>
              </a:rPr>
              <a:t>Initialize count to 0</a:t>
            </a:r>
          </a:p>
          <a:p>
            <a:pPr marL="742950" lvl="1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itchFamily="2" charset="2"/>
              <a:buChar char="§"/>
              <a:defRPr/>
            </a:pPr>
            <a:r>
              <a:rPr lang="en-US" sz="2400" kern="0" dirty="0">
                <a:latin typeface="+mn-lt"/>
                <a:ea typeface="+mn-ea"/>
              </a:rPr>
              <a:t>Use a </a:t>
            </a:r>
            <a:r>
              <a:rPr lang="en-US" sz="2400" kern="0" dirty="0">
                <a:solidFill>
                  <a:srgbClr val="0033CC"/>
                </a:solidFill>
                <a:latin typeface="Consolas" pitchFamily="49" charset="0"/>
                <a:ea typeface="+mn-ea"/>
                <a:cs typeface="Consolas" pitchFamily="49" charset="0"/>
              </a:rPr>
              <a:t>for</a:t>
            </a:r>
            <a:r>
              <a:rPr lang="en-US" sz="2400" kern="0" dirty="0">
                <a:latin typeface="+mn-lt"/>
                <a:ea typeface="+mn-ea"/>
              </a:rPr>
              <a:t> loop</a:t>
            </a:r>
          </a:p>
          <a:p>
            <a:pPr marL="742950" lvl="1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itchFamily="2" charset="2"/>
              <a:buChar char="§"/>
              <a:defRPr/>
            </a:pPr>
            <a:r>
              <a:rPr lang="en-US" sz="2400" kern="0" dirty="0">
                <a:latin typeface="+mn-lt"/>
                <a:ea typeface="+mn-ea"/>
              </a:rPr>
              <a:t>Add to count per match</a:t>
            </a:r>
          </a:p>
          <a:p>
            <a:pPr marL="742950" lvl="1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itchFamily="2" charset="2"/>
              <a:buChar char="§"/>
              <a:defRPr/>
            </a:pPr>
            <a:endParaRPr lang="en-US" sz="2400" kern="0" dirty="0">
              <a:latin typeface="+mn-lt"/>
              <a:ea typeface="+mn-ea"/>
            </a:endParaRPr>
          </a:p>
          <a:p>
            <a:pPr marL="742950" lvl="1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itchFamily="2" charset="2"/>
              <a:buChar char="§"/>
              <a:defRPr/>
            </a:pPr>
            <a:endParaRPr lang="en-US" sz="3200" kern="0" dirty="0">
              <a:latin typeface="+mn-lt"/>
              <a:ea typeface="+mn-ea"/>
            </a:endParaRPr>
          </a:p>
        </p:txBody>
      </p:sp>
      <p:pic>
        <p:nvPicPr>
          <p:cNvPr id="60422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4238625"/>
            <a:ext cx="326707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3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175000"/>
            <a:ext cx="7491413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3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700" y="3562350"/>
            <a:ext cx="2162175" cy="134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4.1 The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mtClean="0"/>
              <a:t> Loop</a:t>
            </a:r>
          </a:p>
        </p:txBody>
      </p:sp>
      <p:sp>
        <p:nvSpPr>
          <p:cNvPr id="15365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458200" cy="2362200"/>
          </a:xfrm>
        </p:spPr>
        <p:txBody>
          <a:bodyPr/>
          <a:lstStyle/>
          <a:p>
            <a:r>
              <a:rPr lang="en-US" altLang="en-US" smtClean="0"/>
              <a:t>Examples of loop applications</a:t>
            </a:r>
          </a:p>
          <a:p>
            <a:pPr lvl="1"/>
            <a:r>
              <a:rPr lang="en-US" altLang="en-US" sz="2400" smtClean="0"/>
              <a:t>Calculating compound interest</a:t>
            </a:r>
          </a:p>
          <a:p>
            <a:pPr lvl="1"/>
            <a:r>
              <a:rPr lang="en-US" altLang="en-US" sz="2400" smtClean="0"/>
              <a:t>Simulations, event driven programs…</a:t>
            </a:r>
          </a:p>
          <a:p>
            <a:r>
              <a:rPr lang="en-US" altLang="en-US" smtClean="0"/>
              <a:t>Compound interest algorithm (Chapter 1)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 sz="2800" smtClean="0"/>
          </a:p>
          <a:p>
            <a:pPr>
              <a:buFont typeface="Wingdings" panose="05000000000000000000" pitchFamily="2" charset="2"/>
              <a:buNone/>
            </a:pPr>
            <a:endParaRPr lang="en-US" altLang="en-US" sz="2800" smtClean="0"/>
          </a:p>
        </p:txBody>
      </p:sp>
      <p:sp>
        <p:nvSpPr>
          <p:cNvPr id="15366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77F41ED4-08A7-412A-9879-DFED2B2FA53F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76200" y="5064125"/>
            <a:ext cx="990600" cy="609600"/>
          </a:xfrm>
          <a:prstGeom prst="rightArrow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Steps</a:t>
            </a:r>
          </a:p>
        </p:txBody>
      </p:sp>
      <p:sp>
        <p:nvSpPr>
          <p:cNvPr id="15368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Finding the First Match</a:t>
            </a:r>
          </a:p>
        </p:txBody>
      </p:sp>
      <p:sp>
        <p:nvSpPr>
          <p:cNvPr id="61443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59F75654-2A02-4E81-9814-B1112833B1CB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81000" y="1143000"/>
            <a:ext cx="4800600" cy="41148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boolean</a:t>
            </a:r>
            <a:r>
              <a:rPr lang="en-US" sz="2000" kern="0" dirty="0">
                <a:latin typeface="Consolas" pitchFamily="49" charset="0"/>
                <a:ea typeface="+mn-ea"/>
              </a:rPr>
              <a:t> 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found</a:t>
            </a:r>
            <a:r>
              <a:rPr lang="en-US" sz="2000" kern="0" dirty="0">
                <a:latin typeface="Consolas" pitchFamily="49" charset="0"/>
                <a:ea typeface="+mn-ea"/>
              </a:rPr>
              <a:t> = false;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char</a:t>
            </a:r>
            <a:r>
              <a:rPr lang="en-US" sz="2000" kern="0" dirty="0">
                <a:latin typeface="Consolas" pitchFamily="49" charset="0"/>
                <a:ea typeface="+mn-ea"/>
              </a:rPr>
              <a:t> ch;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int</a:t>
            </a:r>
            <a:r>
              <a:rPr lang="en-US" sz="2000" kern="0" dirty="0">
                <a:latin typeface="Consolas" pitchFamily="49" charset="0"/>
                <a:ea typeface="+mn-ea"/>
              </a:rPr>
              <a:t> </a:t>
            </a: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position</a:t>
            </a:r>
            <a:r>
              <a:rPr lang="en-US" sz="2000" kern="0" dirty="0">
                <a:latin typeface="Consolas" pitchFamily="49" charset="0"/>
                <a:ea typeface="+mn-ea"/>
              </a:rPr>
              <a:t> = 0;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kern="0" dirty="0">
                <a:latin typeface="Consolas" pitchFamily="49" charset="0"/>
                <a:ea typeface="+mn-ea"/>
              </a:rPr>
              <a:t> (!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found</a:t>
            </a:r>
            <a:r>
              <a:rPr lang="en-US" sz="2000" kern="0" dirty="0">
                <a:latin typeface="Consolas" pitchFamily="49" charset="0"/>
                <a:ea typeface="+mn-ea"/>
              </a:rPr>
              <a:t> &amp;&amp; 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       position</a:t>
            </a:r>
            <a:r>
              <a:rPr lang="en-US" sz="2000" kern="0" dirty="0">
                <a:latin typeface="Consolas" pitchFamily="49" charset="0"/>
                <a:ea typeface="+mn-ea"/>
              </a:rPr>
              <a:t> &lt; str.length())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 err="1">
                <a:latin typeface="Consolas" pitchFamily="49" charset="0"/>
                <a:ea typeface="+mn-ea"/>
              </a:rPr>
              <a:t>ch</a:t>
            </a:r>
            <a:r>
              <a:rPr lang="en-US" sz="2000" kern="0" dirty="0">
                <a:latin typeface="Consolas" pitchFamily="49" charset="0"/>
                <a:ea typeface="+mn-ea"/>
              </a:rPr>
              <a:t> = str.charAt(position);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if</a:t>
            </a:r>
            <a:r>
              <a:rPr lang="en-US" sz="2000" kern="0" dirty="0">
                <a:latin typeface="Consolas" pitchFamily="49" charset="0"/>
                <a:ea typeface="+mn-ea"/>
              </a:rPr>
              <a:t> (Character.isLowerCase(ch)) 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{ 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   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found</a:t>
            </a:r>
            <a:r>
              <a:rPr lang="en-US" sz="2000" kern="0" dirty="0">
                <a:latin typeface="Consolas" pitchFamily="49" charset="0"/>
                <a:ea typeface="+mn-ea"/>
              </a:rPr>
              <a:t> = true; 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else</a:t>
            </a:r>
            <a:r>
              <a:rPr lang="en-US" sz="2000" kern="0" dirty="0">
                <a:latin typeface="Consolas" pitchFamily="49" charset="0"/>
                <a:ea typeface="+mn-ea"/>
              </a:rPr>
              <a:t> { </a:t>
            </a: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position</a:t>
            </a:r>
            <a:r>
              <a:rPr lang="en-US" sz="2000" kern="0" dirty="0">
                <a:latin typeface="Consolas" pitchFamily="49" charset="0"/>
                <a:ea typeface="+mn-ea"/>
              </a:rPr>
              <a:t>++; 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61445" name="Content Placeholder 9"/>
          <p:cNvSpPr>
            <a:spLocks noGrp="1"/>
          </p:cNvSpPr>
          <p:nvPr>
            <p:ph idx="1"/>
          </p:nvPr>
        </p:nvSpPr>
        <p:spPr>
          <a:xfrm>
            <a:off x="5334000" y="1143000"/>
            <a:ext cx="3657600" cy="5105400"/>
          </a:xfrm>
        </p:spPr>
        <p:txBody>
          <a:bodyPr/>
          <a:lstStyle/>
          <a:p>
            <a:r>
              <a:rPr lang="en-US" altLang="en-US" sz="2800" smtClean="0"/>
              <a:t>Initialize </a:t>
            </a:r>
            <a:r>
              <a:rPr lang="en-US" altLang="en-US" sz="2800" smtClean="0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altLang="en-US" sz="2800" smtClean="0"/>
              <a:t> sentinel to </a:t>
            </a:r>
            <a:r>
              <a:rPr lang="en-US" altLang="en-US" sz="2800" smtClean="0">
                <a:latin typeface="Consolas" panose="020B0609020204030204" pitchFamily="49" charset="0"/>
                <a:cs typeface="Consolas" panose="020B0609020204030204" pitchFamily="49" charset="0"/>
              </a:rPr>
              <a:t>false</a:t>
            </a:r>
          </a:p>
          <a:p>
            <a:r>
              <a:rPr lang="en-US" altLang="en-US" sz="2800" smtClean="0"/>
              <a:t>Initialize position counter to 0</a:t>
            </a:r>
          </a:p>
          <a:p>
            <a:pPr lvl="1"/>
            <a:r>
              <a:rPr lang="en-US" altLang="en-US" sz="2400" smtClean="0"/>
              <a:t>First char in String</a:t>
            </a:r>
          </a:p>
          <a:p>
            <a:r>
              <a:rPr lang="en-US" altLang="en-US" sz="2800" smtClean="0"/>
              <a:t>Use a compound conditional in loop</a:t>
            </a:r>
          </a:p>
        </p:txBody>
      </p:sp>
      <p:sp>
        <p:nvSpPr>
          <p:cNvPr id="61446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pic>
        <p:nvPicPr>
          <p:cNvPr id="61447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363" y="4495800"/>
            <a:ext cx="2409825" cy="192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48" name="TextBox 9"/>
          <p:cNvSpPr txBox="1">
            <a:spLocks noChangeArrowheads="1"/>
          </p:cNvSpPr>
          <p:nvPr/>
        </p:nvSpPr>
        <p:spPr bwMode="auto">
          <a:xfrm>
            <a:off x="1066800" y="5334000"/>
            <a:ext cx="3200400" cy="923925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A pre-test loop (while or for) will handle the case where the string is empty!  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Prompt Until a Match is Found</a:t>
            </a:r>
          </a:p>
        </p:txBody>
      </p:sp>
      <p:sp>
        <p:nvSpPr>
          <p:cNvPr id="62467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09C3048A-429D-456A-BAE0-7CF8940629B6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228600" y="1143000"/>
            <a:ext cx="8839200" cy="3048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boolean</a:t>
            </a:r>
            <a:r>
              <a:rPr lang="en-US" sz="2000" kern="0" dirty="0">
                <a:latin typeface="Consolas" pitchFamily="49" charset="0"/>
                <a:ea typeface="+mn-ea"/>
              </a:rPr>
              <a:t> </a:t>
            </a: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valid</a:t>
            </a:r>
            <a:r>
              <a:rPr lang="en-US" sz="2000" kern="0" dirty="0">
                <a:latin typeface="Consolas" pitchFamily="49" charset="0"/>
                <a:ea typeface="+mn-ea"/>
              </a:rPr>
              <a:t> = false;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double</a:t>
            </a:r>
            <a:r>
              <a:rPr lang="en-US" sz="2000" kern="0" dirty="0">
                <a:latin typeface="Consolas" pitchFamily="49" charset="0"/>
                <a:ea typeface="+mn-ea"/>
              </a:rPr>
              <a:t> input;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kern="0" dirty="0">
                <a:latin typeface="Consolas" pitchFamily="49" charset="0"/>
                <a:ea typeface="+mn-ea"/>
              </a:rPr>
              <a:t> (!</a:t>
            </a: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valid</a:t>
            </a:r>
            <a:r>
              <a:rPr lang="en-US" sz="2000" kern="0" dirty="0">
                <a:latin typeface="Consolas" pitchFamily="49" charset="0"/>
                <a:ea typeface="+mn-ea"/>
              </a:rPr>
              <a:t>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 err="1">
                <a:latin typeface="Consolas" pitchFamily="49" charset="0"/>
                <a:ea typeface="+mn-ea"/>
              </a:rPr>
              <a:t>System.out.print</a:t>
            </a:r>
            <a:r>
              <a:rPr lang="en-US" sz="2000" kern="0" dirty="0">
                <a:latin typeface="Consolas" pitchFamily="49" charset="0"/>
                <a:ea typeface="+mn-ea"/>
              </a:rPr>
              <a:t>("Please enter a positive value &lt; 100: ");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input = in.nextDouble();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if</a:t>
            </a:r>
            <a:r>
              <a:rPr lang="en-US" sz="2000" kern="0" dirty="0">
                <a:latin typeface="Consolas" pitchFamily="49" charset="0"/>
                <a:ea typeface="+mn-ea"/>
              </a:rPr>
              <a:t> (0 &lt; input &amp;&amp; input &lt; 100) { </a:t>
            </a: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valid</a:t>
            </a:r>
            <a:r>
              <a:rPr lang="en-US" sz="2000" kern="0" dirty="0">
                <a:latin typeface="Consolas" pitchFamily="49" charset="0"/>
                <a:ea typeface="+mn-ea"/>
              </a:rPr>
              <a:t> = true; 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else</a:t>
            </a:r>
            <a:r>
              <a:rPr lang="en-US" sz="2000" kern="0" dirty="0">
                <a:latin typeface="Consolas" pitchFamily="49" charset="0"/>
                <a:ea typeface="+mn-ea"/>
              </a:rPr>
              <a:t> { System.out.println("Invalid input."); 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62469" name="Content Placeholder 9"/>
          <p:cNvSpPr>
            <a:spLocks noGrp="1"/>
          </p:cNvSpPr>
          <p:nvPr>
            <p:ph idx="1"/>
          </p:nvPr>
        </p:nvSpPr>
        <p:spPr>
          <a:xfrm>
            <a:off x="228600" y="4191000"/>
            <a:ext cx="8686800" cy="2019300"/>
          </a:xfrm>
        </p:spPr>
        <p:txBody>
          <a:bodyPr/>
          <a:lstStyle/>
          <a:p>
            <a:pPr>
              <a:spcBef>
                <a:spcPts val="200"/>
              </a:spcBef>
            </a:pPr>
            <a:r>
              <a:rPr lang="en-US" altLang="en-US" sz="2800" smtClean="0"/>
              <a:t>Initialize </a:t>
            </a:r>
            <a:r>
              <a:rPr lang="en-US" altLang="en-US" sz="2800" smtClean="0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altLang="en-US" sz="2800" smtClean="0"/>
              <a:t> flag to </a:t>
            </a:r>
            <a:r>
              <a:rPr lang="en-US" altLang="en-US" sz="2800" smtClean="0">
                <a:latin typeface="Consolas" panose="020B0609020204030204" pitchFamily="49" charset="0"/>
                <a:cs typeface="Consolas" panose="020B0609020204030204" pitchFamily="49" charset="0"/>
              </a:rPr>
              <a:t>false</a:t>
            </a:r>
          </a:p>
          <a:p>
            <a:pPr>
              <a:spcBef>
                <a:spcPts val="200"/>
              </a:spcBef>
            </a:pPr>
            <a:r>
              <a:rPr lang="en-US" altLang="en-US" sz="2800" smtClean="0"/>
              <a:t>Test sentinel in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z="2800" smtClean="0"/>
              <a:t> loop</a:t>
            </a:r>
          </a:p>
          <a:p>
            <a:pPr lvl="1">
              <a:spcBef>
                <a:spcPts val="200"/>
              </a:spcBef>
            </a:pPr>
            <a:r>
              <a:rPr lang="en-US" altLang="en-US" sz="2400" smtClean="0"/>
              <a:t>Get input, and compare to range</a:t>
            </a:r>
          </a:p>
          <a:p>
            <a:pPr lvl="2">
              <a:spcBef>
                <a:spcPts val="200"/>
              </a:spcBef>
            </a:pPr>
            <a:r>
              <a:rPr lang="en-US" altLang="en-US" sz="2000" smtClean="0"/>
              <a:t>If input is in range, change flag to true</a:t>
            </a:r>
          </a:p>
          <a:p>
            <a:pPr lvl="2">
              <a:spcBef>
                <a:spcPts val="200"/>
              </a:spcBef>
            </a:pPr>
            <a:r>
              <a:rPr lang="en-US" altLang="en-US" sz="2000" smtClean="0"/>
              <a:t>Loop will stop executing</a:t>
            </a:r>
          </a:p>
        </p:txBody>
      </p:sp>
      <p:sp>
        <p:nvSpPr>
          <p:cNvPr id="62470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Maximum and Minimum</a:t>
            </a:r>
          </a:p>
        </p:txBody>
      </p:sp>
      <p:sp>
        <p:nvSpPr>
          <p:cNvPr id="63491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DE151A46-7C36-4D35-958A-BE81AEE2F9CC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04800" y="1066800"/>
            <a:ext cx="4953000" cy="28194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double</a:t>
            </a:r>
            <a:r>
              <a:rPr lang="en-US" sz="2000" kern="0" dirty="0">
                <a:latin typeface="Consolas" pitchFamily="49" charset="0"/>
                <a:ea typeface="+mn-ea"/>
              </a:rPr>
              <a:t> </a:t>
            </a: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largest</a:t>
            </a:r>
            <a:r>
              <a:rPr lang="en-US" sz="2000" kern="0" dirty="0">
                <a:latin typeface="Consolas" pitchFamily="49" charset="0"/>
                <a:ea typeface="+mn-ea"/>
              </a:rPr>
              <a:t> = in.nextDouble();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kern="0" dirty="0">
                <a:latin typeface="Consolas" pitchFamily="49" charset="0"/>
                <a:ea typeface="+mn-ea"/>
              </a:rPr>
              <a:t> (in.hasNextDouble())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double</a:t>
            </a:r>
            <a:r>
              <a:rPr lang="en-US" sz="2000" kern="0" dirty="0">
                <a:latin typeface="Consolas" pitchFamily="49" charset="0"/>
                <a:ea typeface="+mn-ea"/>
              </a:rPr>
              <a:t> input = in.nextDouble();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if</a:t>
            </a:r>
            <a:r>
              <a:rPr lang="en-US" sz="2000" kern="0" dirty="0">
                <a:latin typeface="Consolas" pitchFamily="49" charset="0"/>
                <a:ea typeface="+mn-ea"/>
              </a:rPr>
              <a:t> (input &gt; </a:t>
            </a: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largest</a:t>
            </a:r>
            <a:r>
              <a:rPr lang="en-US" sz="2000" kern="0" dirty="0">
                <a:latin typeface="Consolas" pitchFamily="49" charset="0"/>
                <a:ea typeface="+mn-ea"/>
              </a:rPr>
              <a:t>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   </a:t>
            </a:r>
            <a:r>
              <a:rPr lang="en-US" sz="2000" kern="0" dirty="0">
                <a:solidFill>
                  <a:srgbClr val="0033CC"/>
                </a:solidFill>
                <a:latin typeface="Consolas" pitchFamily="49" charset="0"/>
                <a:ea typeface="+mn-ea"/>
              </a:rPr>
              <a:t>largest</a:t>
            </a:r>
            <a:r>
              <a:rPr lang="en-US" sz="2000" kern="0" dirty="0">
                <a:latin typeface="Consolas" pitchFamily="49" charset="0"/>
                <a:ea typeface="+mn-ea"/>
              </a:rPr>
              <a:t> = input;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63493" name="Content Placeholder 9"/>
          <p:cNvSpPr>
            <a:spLocks noGrp="1"/>
          </p:cNvSpPr>
          <p:nvPr>
            <p:ph idx="1"/>
          </p:nvPr>
        </p:nvSpPr>
        <p:spPr>
          <a:xfrm>
            <a:off x="152400" y="4114800"/>
            <a:ext cx="8686800" cy="2209800"/>
          </a:xfrm>
        </p:spPr>
        <p:txBody>
          <a:bodyPr/>
          <a:lstStyle/>
          <a:p>
            <a:pPr>
              <a:spcBef>
                <a:spcPts val="300"/>
              </a:spcBef>
            </a:pPr>
            <a:r>
              <a:rPr lang="en-US" altLang="en-US" sz="2400" smtClean="0"/>
              <a:t>Get first input value</a:t>
            </a:r>
          </a:p>
          <a:p>
            <a:pPr lvl="1">
              <a:spcBef>
                <a:spcPts val="300"/>
              </a:spcBef>
            </a:pPr>
            <a:r>
              <a:rPr lang="en-US" altLang="en-US" sz="2000" smtClean="0"/>
              <a:t>This is the </a:t>
            </a:r>
            <a:r>
              <a:rPr lang="en-US" altLang="en-US" sz="2000" smtClean="0">
                <a:solidFill>
                  <a:srgbClr val="0033CC"/>
                </a:solidFill>
              </a:rPr>
              <a:t>largest</a:t>
            </a:r>
            <a:r>
              <a:rPr lang="en-US" altLang="en-US" sz="2000" smtClean="0"/>
              <a:t> (or </a:t>
            </a:r>
            <a:r>
              <a:rPr lang="en-US" altLang="en-US" sz="2000" smtClean="0">
                <a:solidFill>
                  <a:srgbClr val="00B050"/>
                </a:solidFill>
              </a:rPr>
              <a:t>smallest</a:t>
            </a:r>
            <a:r>
              <a:rPr lang="en-US" altLang="en-US" sz="2000" smtClean="0"/>
              <a:t>) that you have seen so far! </a:t>
            </a:r>
          </a:p>
          <a:p>
            <a:pPr>
              <a:spcBef>
                <a:spcPts val="300"/>
              </a:spcBef>
            </a:pPr>
            <a:r>
              <a:rPr lang="en-US" altLang="en-US" sz="2400" smtClean="0"/>
              <a:t>Loop </a:t>
            </a:r>
            <a:r>
              <a:rPr lang="en-US" altLang="en-US" sz="2400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z="2400" smtClean="0"/>
              <a:t> you have a valid number (non-sentinel)</a:t>
            </a:r>
          </a:p>
          <a:p>
            <a:pPr lvl="1">
              <a:spcBef>
                <a:spcPts val="300"/>
              </a:spcBef>
            </a:pPr>
            <a:r>
              <a:rPr lang="en-US" altLang="en-US" sz="2000" smtClean="0"/>
              <a:t>Get another input value</a:t>
            </a:r>
          </a:p>
          <a:p>
            <a:pPr lvl="1"/>
            <a:r>
              <a:rPr lang="en-US" altLang="en-US" sz="2000" smtClean="0"/>
              <a:t>Compare new input to </a:t>
            </a:r>
            <a:r>
              <a:rPr lang="en-US" altLang="en-US" sz="2000" smtClean="0">
                <a:solidFill>
                  <a:srgbClr val="0033CC"/>
                </a:solidFill>
              </a:rPr>
              <a:t>largest</a:t>
            </a:r>
            <a:r>
              <a:rPr lang="en-US" altLang="en-US" sz="2000" smtClean="0"/>
              <a:t> (or </a:t>
            </a:r>
            <a:r>
              <a:rPr lang="en-US" altLang="en-US" sz="2000" smtClean="0">
                <a:solidFill>
                  <a:srgbClr val="00B050"/>
                </a:solidFill>
              </a:rPr>
              <a:t>smallest</a:t>
            </a:r>
            <a:r>
              <a:rPr lang="en-US" altLang="en-US" sz="2000" smtClean="0"/>
              <a:t>)</a:t>
            </a:r>
          </a:p>
          <a:p>
            <a:pPr lvl="1"/>
            <a:r>
              <a:rPr lang="en-US" altLang="en-US" sz="2000" smtClean="0"/>
              <a:t>Update </a:t>
            </a:r>
            <a:r>
              <a:rPr lang="en-US" altLang="en-US" sz="2000" smtClean="0">
                <a:solidFill>
                  <a:srgbClr val="0033CC"/>
                </a:solidFill>
              </a:rPr>
              <a:t>largest</a:t>
            </a:r>
            <a:r>
              <a:rPr lang="en-US" altLang="en-US" sz="2000" smtClean="0"/>
              <a:t> (or </a:t>
            </a:r>
            <a:r>
              <a:rPr lang="en-US" altLang="en-US" sz="2000" smtClean="0">
                <a:solidFill>
                  <a:srgbClr val="00B050"/>
                </a:solidFill>
              </a:rPr>
              <a:t>smallest</a:t>
            </a:r>
            <a:r>
              <a:rPr lang="en-US" altLang="en-US" sz="2000" smtClean="0"/>
              <a:t>) if necessary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3886200" y="1676400"/>
            <a:ext cx="5029200" cy="28194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double</a:t>
            </a:r>
            <a:r>
              <a:rPr lang="en-US" sz="2000" kern="0" dirty="0">
                <a:latin typeface="Consolas" pitchFamily="49" charset="0"/>
                <a:ea typeface="+mn-ea"/>
              </a:rPr>
              <a:t> 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smallest</a:t>
            </a:r>
            <a:r>
              <a:rPr lang="en-US" sz="2000" kern="0" dirty="0">
                <a:latin typeface="Consolas" pitchFamily="49" charset="0"/>
                <a:ea typeface="+mn-ea"/>
              </a:rPr>
              <a:t> = in.nextDouble();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kern="0" dirty="0">
                <a:latin typeface="Consolas" pitchFamily="49" charset="0"/>
                <a:ea typeface="+mn-ea"/>
              </a:rPr>
              <a:t> (in.hasNextDouble())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double</a:t>
            </a:r>
            <a:r>
              <a:rPr lang="en-US" sz="2000" kern="0" dirty="0">
                <a:latin typeface="Consolas" pitchFamily="49" charset="0"/>
                <a:ea typeface="+mn-ea"/>
              </a:rPr>
              <a:t> input = in.nextDouble();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if</a:t>
            </a:r>
            <a:r>
              <a:rPr lang="en-US" sz="2000" kern="0" dirty="0">
                <a:latin typeface="Consolas" pitchFamily="49" charset="0"/>
                <a:ea typeface="+mn-ea"/>
              </a:rPr>
              <a:t> (input &gt; 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smallest</a:t>
            </a:r>
            <a:r>
              <a:rPr lang="en-US" sz="2000" kern="0" dirty="0">
                <a:latin typeface="Consolas" pitchFamily="49" charset="0"/>
                <a:ea typeface="+mn-ea"/>
              </a:rPr>
              <a:t>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   </a:t>
            </a:r>
            <a:r>
              <a:rPr lang="en-US" sz="2000" kern="0" dirty="0">
                <a:solidFill>
                  <a:srgbClr val="00B050"/>
                </a:solidFill>
                <a:latin typeface="Consolas" pitchFamily="49" charset="0"/>
                <a:ea typeface="+mn-ea"/>
              </a:rPr>
              <a:t>smallest</a:t>
            </a:r>
            <a:r>
              <a:rPr lang="en-US" sz="2000" kern="0" dirty="0">
                <a:latin typeface="Consolas" pitchFamily="49" charset="0"/>
                <a:ea typeface="+mn-ea"/>
              </a:rPr>
              <a:t> = input;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63495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Comparing Adjacent Values</a:t>
            </a:r>
          </a:p>
        </p:txBody>
      </p:sp>
      <p:sp>
        <p:nvSpPr>
          <p:cNvPr id="64515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3D893DBF-B9CA-463C-9AE5-22BFA7C55A1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533400" y="1143000"/>
            <a:ext cx="6705600" cy="32004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double</a:t>
            </a:r>
            <a:r>
              <a:rPr lang="en-US" sz="2000" kern="0" dirty="0">
                <a:latin typeface="Consolas" pitchFamily="49" charset="0"/>
                <a:ea typeface="+mn-ea"/>
              </a:rPr>
              <a:t> input = in.nextDouble();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kern="0" dirty="0">
                <a:latin typeface="Consolas" pitchFamily="49" charset="0"/>
                <a:ea typeface="+mn-ea"/>
              </a:rPr>
              <a:t> (in.hasNextDouble())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333333"/>
                </a:solidFill>
                <a:latin typeface="Consolas" pitchFamily="49" charset="0"/>
                <a:ea typeface="+mn-ea"/>
              </a:rPr>
              <a:t>double</a:t>
            </a:r>
            <a:r>
              <a:rPr lang="en-US" sz="2000" kern="0" dirty="0">
                <a:latin typeface="Consolas" pitchFamily="49" charset="0"/>
                <a:ea typeface="+mn-ea"/>
              </a:rPr>
              <a:t> previous = input;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input = nextDouble();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if</a:t>
            </a:r>
            <a:r>
              <a:rPr lang="en-US" sz="2000" kern="0" dirty="0">
                <a:latin typeface="Consolas" pitchFamily="49" charset="0"/>
                <a:ea typeface="+mn-ea"/>
              </a:rPr>
              <a:t> (input == previous) 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{ 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   </a:t>
            </a:r>
            <a:r>
              <a:rPr lang="en-US" sz="2000" kern="0" dirty="0" err="1">
                <a:latin typeface="Consolas" pitchFamily="49" charset="0"/>
                <a:ea typeface="+mn-ea"/>
              </a:rPr>
              <a:t>System.out.println</a:t>
            </a:r>
            <a:r>
              <a:rPr lang="en-US" sz="2000" kern="0" dirty="0">
                <a:latin typeface="Consolas" pitchFamily="49" charset="0"/>
                <a:ea typeface="+mn-ea"/>
              </a:rPr>
              <a:t>("Duplicate input"); 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 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</p:txBody>
      </p:sp>
      <p:sp>
        <p:nvSpPr>
          <p:cNvPr id="64517" name="Content Placeholder 9"/>
          <p:cNvSpPr>
            <a:spLocks noGrp="1"/>
          </p:cNvSpPr>
          <p:nvPr>
            <p:ph idx="1"/>
          </p:nvPr>
        </p:nvSpPr>
        <p:spPr>
          <a:xfrm>
            <a:off x="228600" y="4343400"/>
            <a:ext cx="8686800" cy="2209800"/>
          </a:xfrm>
        </p:spPr>
        <p:txBody>
          <a:bodyPr/>
          <a:lstStyle/>
          <a:p>
            <a:pPr>
              <a:spcBef>
                <a:spcPts val="200"/>
              </a:spcBef>
            </a:pPr>
            <a:r>
              <a:rPr lang="en-US" altLang="en-US" sz="2400" smtClean="0"/>
              <a:t>Get first input value </a:t>
            </a:r>
          </a:p>
          <a:p>
            <a:pPr>
              <a:spcBef>
                <a:spcPts val="200"/>
              </a:spcBef>
            </a:pPr>
            <a:r>
              <a:rPr lang="en-US" altLang="en-US" sz="2400" smtClean="0"/>
              <a:t>Use </a:t>
            </a:r>
            <a:r>
              <a:rPr lang="en-US" altLang="en-US" sz="2400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z="2400" smtClean="0"/>
              <a:t> to determine if there are more to check</a:t>
            </a:r>
          </a:p>
          <a:p>
            <a:pPr lvl="1">
              <a:spcBef>
                <a:spcPts val="200"/>
              </a:spcBef>
            </a:pPr>
            <a:r>
              <a:rPr lang="en-US" altLang="en-US" sz="2000" smtClean="0"/>
              <a:t>Copy input to previous variable</a:t>
            </a:r>
          </a:p>
          <a:p>
            <a:pPr lvl="1">
              <a:spcBef>
                <a:spcPts val="200"/>
              </a:spcBef>
            </a:pPr>
            <a:r>
              <a:rPr lang="en-US" altLang="en-US" sz="2000" smtClean="0"/>
              <a:t>Get next value into input variable</a:t>
            </a:r>
          </a:p>
          <a:p>
            <a:pPr lvl="1">
              <a:spcBef>
                <a:spcPts val="200"/>
              </a:spcBef>
            </a:pPr>
            <a:r>
              <a:rPr lang="en-US" altLang="en-US" sz="2000" smtClean="0"/>
              <a:t>Compare input to previous, and output if same</a:t>
            </a:r>
          </a:p>
        </p:txBody>
      </p:sp>
      <p:pic>
        <p:nvPicPr>
          <p:cNvPr id="6451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371600"/>
            <a:ext cx="2047875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19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Steps to Writing a Loop</a:t>
            </a:r>
          </a:p>
        </p:txBody>
      </p:sp>
      <p:sp>
        <p:nvSpPr>
          <p:cNvPr id="65539" name="Content Placeholder 2"/>
          <p:cNvSpPr>
            <a:spLocks noGrp="1"/>
          </p:cNvSpPr>
          <p:nvPr>
            <p:ph idx="1"/>
          </p:nvPr>
        </p:nvSpPr>
        <p:spPr>
          <a:xfrm>
            <a:off x="381000" y="1066800"/>
            <a:ext cx="8458200" cy="5181600"/>
          </a:xfrm>
        </p:spPr>
        <p:txBody>
          <a:bodyPr/>
          <a:lstStyle/>
          <a:p>
            <a:pPr marL="514350" indent="-514350">
              <a:buFont typeface="Wingdings" panose="05000000000000000000" pitchFamily="2" charset="2"/>
              <a:buNone/>
            </a:pPr>
            <a:r>
              <a:rPr lang="en-US" altLang="en-US" smtClean="0"/>
              <a:t>Planning:</a:t>
            </a:r>
          </a:p>
          <a:p>
            <a:pPr marL="514350" indent="-514350">
              <a:buSzPct val="100000"/>
              <a:buFont typeface="Arial" panose="020B0604020202020204" pitchFamily="34" charset="0"/>
              <a:buAutoNum type="arabicPeriod"/>
            </a:pPr>
            <a:r>
              <a:rPr lang="en-US" altLang="en-US" smtClean="0"/>
              <a:t>Decide what work to do inside the loop</a:t>
            </a:r>
          </a:p>
          <a:p>
            <a:pPr marL="514350" indent="-514350">
              <a:buSzPct val="100000"/>
              <a:buFont typeface="Wingdings" panose="05000000000000000000" pitchFamily="2" charset="2"/>
              <a:buAutoNum type="arabicPeriod"/>
            </a:pPr>
            <a:r>
              <a:rPr lang="en-US" altLang="en-US" smtClean="0"/>
              <a:t>Specify the loop condition</a:t>
            </a:r>
          </a:p>
          <a:p>
            <a:pPr marL="514350" indent="-514350">
              <a:buSzPct val="100000"/>
              <a:buFont typeface="Wingdings" panose="05000000000000000000" pitchFamily="2" charset="2"/>
              <a:buAutoNum type="arabicPeriod"/>
            </a:pPr>
            <a:r>
              <a:rPr lang="en-US" altLang="en-US" smtClean="0"/>
              <a:t>Determine loop type</a:t>
            </a:r>
          </a:p>
          <a:p>
            <a:pPr marL="514350" indent="-514350">
              <a:buSzPct val="100000"/>
              <a:buFont typeface="Wingdings" panose="05000000000000000000" pitchFamily="2" charset="2"/>
              <a:buAutoNum type="arabicPeriod"/>
            </a:pPr>
            <a:r>
              <a:rPr lang="en-US" altLang="en-US" smtClean="0"/>
              <a:t>Setup variables before the first loop</a:t>
            </a:r>
          </a:p>
          <a:p>
            <a:pPr marL="514350" indent="-514350">
              <a:buSzPct val="100000"/>
              <a:buFont typeface="Wingdings" panose="05000000000000000000" pitchFamily="2" charset="2"/>
              <a:buAutoNum type="arabicPeriod"/>
            </a:pPr>
            <a:r>
              <a:rPr lang="en-US" altLang="en-US" smtClean="0"/>
              <a:t>Process results when the loop is finished</a:t>
            </a:r>
          </a:p>
          <a:p>
            <a:pPr marL="514350" indent="-514350">
              <a:buSzPct val="100000"/>
              <a:buFont typeface="Wingdings" panose="05000000000000000000" pitchFamily="2" charset="2"/>
              <a:buAutoNum type="arabicPeriod"/>
            </a:pPr>
            <a:r>
              <a:rPr lang="en-US" altLang="en-US" smtClean="0"/>
              <a:t>Trace the loop with typical examples</a:t>
            </a:r>
          </a:p>
          <a:p>
            <a:pPr marL="514350" indent="-514350">
              <a:buFont typeface="Wingdings" panose="05000000000000000000" pitchFamily="2" charset="2"/>
              <a:buNone/>
            </a:pPr>
            <a:r>
              <a:rPr lang="en-US" altLang="en-US" smtClean="0"/>
              <a:t>Coding:</a:t>
            </a:r>
          </a:p>
          <a:p>
            <a:pPr marL="514350" indent="-514350">
              <a:buSzPct val="100000"/>
              <a:buFont typeface="Arial" panose="020B0604020202020204" pitchFamily="34" charset="0"/>
              <a:buAutoNum type="arabicPeriod" startAt="7"/>
            </a:pPr>
            <a:r>
              <a:rPr lang="en-US" altLang="en-US" smtClean="0"/>
              <a:t>Implement the loop in Java</a:t>
            </a:r>
          </a:p>
          <a:p>
            <a:pPr marL="514350" indent="-514350">
              <a:buFont typeface="Wingdings" panose="05000000000000000000" pitchFamily="2" charset="2"/>
              <a:buAutoNum type="arabicPeriod" startAt="7"/>
            </a:pPr>
            <a:endParaRPr lang="en-US" altLang="en-US" smtClean="0"/>
          </a:p>
        </p:txBody>
      </p:sp>
      <p:sp>
        <p:nvSpPr>
          <p:cNvPr id="65540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42FA4016-410A-4065-9293-44F37585ADEB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5541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4.8 Nested Loops</a:t>
            </a:r>
          </a:p>
        </p:txBody>
      </p:sp>
      <p:sp>
        <p:nvSpPr>
          <p:cNvPr id="6656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001000" cy="5105400"/>
          </a:xfrm>
        </p:spPr>
        <p:txBody>
          <a:bodyPr/>
          <a:lstStyle/>
          <a:p>
            <a:r>
              <a:rPr lang="en-US" altLang="en-US" smtClean="0"/>
              <a:t>How would you print a table with rows and columns?</a:t>
            </a:r>
          </a:p>
          <a:p>
            <a:pPr lvl="1"/>
            <a:r>
              <a:rPr lang="en-US" altLang="en-US" smtClean="0"/>
              <a:t>Print top line (header)</a:t>
            </a:r>
          </a:p>
          <a:p>
            <a:pPr lvl="2"/>
            <a:r>
              <a:rPr lang="en-US" altLang="en-US" smtClean="0"/>
              <a:t>Use a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loop</a:t>
            </a:r>
          </a:p>
          <a:p>
            <a:pPr lvl="1"/>
            <a:r>
              <a:rPr lang="en-US" altLang="en-US" smtClean="0"/>
              <a:t>Print table body…</a:t>
            </a:r>
          </a:p>
          <a:p>
            <a:pPr lvl="2"/>
            <a:r>
              <a:rPr lang="en-US" altLang="en-US" smtClean="0"/>
              <a:t>How many rows?</a:t>
            </a:r>
          </a:p>
          <a:p>
            <a:pPr lvl="2"/>
            <a:r>
              <a:rPr lang="en-US" altLang="en-US" smtClean="0"/>
              <a:t>How many columns?</a:t>
            </a:r>
          </a:p>
          <a:p>
            <a:pPr lvl="1"/>
            <a:r>
              <a:rPr lang="en-US" altLang="en-US" smtClean="0"/>
              <a:t>Loop per row</a:t>
            </a:r>
          </a:p>
          <a:p>
            <a:pPr lvl="2"/>
            <a:r>
              <a:rPr lang="en-US" altLang="en-US" smtClean="0"/>
              <a:t>Loop per column</a:t>
            </a:r>
          </a:p>
        </p:txBody>
      </p:sp>
      <p:sp>
        <p:nvSpPr>
          <p:cNvPr id="66564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AAD047DE-EC42-4E00-BD5F-4E7214116EE5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6656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1905000"/>
            <a:ext cx="3552825" cy="351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6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3048000" y="2971800"/>
            <a:ext cx="4724400" cy="2286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eaLnBrk="1" hangingPunct="1">
              <a:defRPr/>
            </a:pPr>
            <a:r>
              <a:rPr lang="en-US" dirty="0">
                <a:solidFill>
                  <a:srgbClr val="9933FF"/>
                </a:solidFill>
              </a:rPr>
              <a:t>Inner Loop</a:t>
            </a:r>
          </a:p>
        </p:txBody>
      </p:sp>
      <p:sp>
        <p:nvSpPr>
          <p:cNvPr id="6758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Flowchart of a Nested Loop</a:t>
            </a:r>
          </a:p>
        </p:txBody>
      </p:sp>
      <p:sp>
        <p:nvSpPr>
          <p:cNvPr id="67588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4AAD4E1B-45D1-4D0E-B202-E5A479B86778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Flowchart: Process 7"/>
          <p:cNvSpPr/>
          <p:nvPr/>
        </p:nvSpPr>
        <p:spPr>
          <a:xfrm>
            <a:off x="2057400" y="1219200"/>
            <a:ext cx="1143000" cy="609600"/>
          </a:xfrm>
          <a:prstGeom prst="flowChart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x = 1</a:t>
            </a:r>
          </a:p>
        </p:txBody>
      </p:sp>
      <p:sp>
        <p:nvSpPr>
          <p:cNvPr id="9" name="Flowchart: Decision 8"/>
          <p:cNvSpPr/>
          <p:nvPr/>
        </p:nvSpPr>
        <p:spPr>
          <a:xfrm>
            <a:off x="1828800" y="2209800"/>
            <a:ext cx="1600200" cy="990600"/>
          </a:xfrm>
          <a:prstGeom prst="flowChartDecision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x &lt;= 10?</a:t>
            </a:r>
          </a:p>
        </p:txBody>
      </p:sp>
      <p:cxnSp>
        <p:nvCxnSpPr>
          <p:cNvPr id="11" name="Straight Arrow Connector 10"/>
          <p:cNvCxnSpPr>
            <a:stCxn id="8" idx="2"/>
            <a:endCxn id="9" idx="0"/>
          </p:cNvCxnSpPr>
          <p:nvPr/>
        </p:nvCxnSpPr>
        <p:spPr>
          <a:xfrm rot="5400000">
            <a:off x="2438401" y="2019300"/>
            <a:ext cx="381000" cy="31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owchart: Process 24"/>
          <p:cNvSpPr/>
          <p:nvPr/>
        </p:nvSpPr>
        <p:spPr>
          <a:xfrm>
            <a:off x="3886200" y="2514600"/>
            <a:ext cx="1143000" cy="381000"/>
          </a:xfrm>
          <a:prstGeom prst="flowChart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n= 1</a:t>
            </a:r>
          </a:p>
        </p:txBody>
      </p:sp>
      <p:cxnSp>
        <p:nvCxnSpPr>
          <p:cNvPr id="26" name="Straight Arrow Connector 25"/>
          <p:cNvCxnSpPr>
            <a:stCxn id="9" idx="3"/>
            <a:endCxn id="25" idx="1"/>
          </p:cNvCxnSpPr>
          <p:nvPr/>
        </p:nvCxnSpPr>
        <p:spPr>
          <a:xfrm>
            <a:off x="3429000" y="2705100"/>
            <a:ext cx="457200" cy="1588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lowchart: Decision 36"/>
          <p:cNvSpPr/>
          <p:nvPr/>
        </p:nvSpPr>
        <p:spPr>
          <a:xfrm>
            <a:off x="3657600" y="3276600"/>
            <a:ext cx="1600200" cy="990600"/>
          </a:xfrm>
          <a:prstGeom prst="flowChartDecision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n &lt;= 4?</a:t>
            </a:r>
          </a:p>
        </p:txBody>
      </p:sp>
      <p:sp>
        <p:nvSpPr>
          <p:cNvPr id="38" name="Flowchart: Process 37"/>
          <p:cNvSpPr/>
          <p:nvPr/>
        </p:nvSpPr>
        <p:spPr>
          <a:xfrm>
            <a:off x="5943600" y="3429000"/>
            <a:ext cx="1371600" cy="685800"/>
          </a:xfrm>
          <a:prstGeom prst="flowChart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Print x^n</a:t>
            </a:r>
          </a:p>
        </p:txBody>
      </p:sp>
      <p:sp>
        <p:nvSpPr>
          <p:cNvPr id="39" name="Flowchart: Process 38"/>
          <p:cNvSpPr/>
          <p:nvPr/>
        </p:nvSpPr>
        <p:spPr>
          <a:xfrm>
            <a:off x="5943600" y="4343400"/>
            <a:ext cx="1371600" cy="609600"/>
          </a:xfrm>
          <a:prstGeom prst="flowChart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n++</a:t>
            </a:r>
          </a:p>
        </p:txBody>
      </p:sp>
      <p:sp>
        <p:nvSpPr>
          <p:cNvPr id="40" name="Flowchart: Process 39"/>
          <p:cNvSpPr/>
          <p:nvPr/>
        </p:nvSpPr>
        <p:spPr>
          <a:xfrm>
            <a:off x="3505200" y="5334000"/>
            <a:ext cx="1905000" cy="304800"/>
          </a:xfrm>
          <a:prstGeom prst="flowChart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Print new line</a:t>
            </a:r>
          </a:p>
        </p:txBody>
      </p:sp>
      <p:sp>
        <p:nvSpPr>
          <p:cNvPr id="41" name="Flowchart: Process 40"/>
          <p:cNvSpPr/>
          <p:nvPr/>
        </p:nvSpPr>
        <p:spPr>
          <a:xfrm>
            <a:off x="3733800" y="5867400"/>
            <a:ext cx="1447800" cy="304800"/>
          </a:xfrm>
          <a:prstGeom prst="flowChart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x++</a:t>
            </a:r>
          </a:p>
        </p:txBody>
      </p:sp>
      <p:cxnSp>
        <p:nvCxnSpPr>
          <p:cNvPr id="42" name="Straight Arrow Connector 41"/>
          <p:cNvCxnSpPr>
            <a:stCxn id="25" idx="2"/>
            <a:endCxn id="37" idx="0"/>
          </p:cNvCxnSpPr>
          <p:nvPr/>
        </p:nvCxnSpPr>
        <p:spPr>
          <a:xfrm rot="5400000">
            <a:off x="4267201" y="3086100"/>
            <a:ext cx="381000" cy="3175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37" idx="3"/>
            <a:endCxn id="38" idx="1"/>
          </p:cNvCxnSpPr>
          <p:nvPr/>
        </p:nvCxnSpPr>
        <p:spPr>
          <a:xfrm>
            <a:off x="5257800" y="3771900"/>
            <a:ext cx="685800" cy="1588"/>
          </a:xfrm>
          <a:prstGeom prst="straightConnector1">
            <a:avLst/>
          </a:prstGeom>
          <a:ln w="3175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7" idx="2"/>
            <a:endCxn id="40" idx="0"/>
          </p:cNvCxnSpPr>
          <p:nvPr/>
        </p:nvCxnSpPr>
        <p:spPr>
          <a:xfrm rot="5400000">
            <a:off x="3924301" y="4800600"/>
            <a:ext cx="1066800" cy="3175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40" idx="2"/>
            <a:endCxn id="41" idx="0"/>
          </p:cNvCxnSpPr>
          <p:nvPr/>
        </p:nvCxnSpPr>
        <p:spPr>
          <a:xfrm rot="5400000">
            <a:off x="4343401" y="5753100"/>
            <a:ext cx="228600" cy="3175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8" idx="2"/>
            <a:endCxn id="39" idx="0"/>
          </p:cNvCxnSpPr>
          <p:nvPr/>
        </p:nvCxnSpPr>
        <p:spPr>
          <a:xfrm rot="5400000">
            <a:off x="6515101" y="4229100"/>
            <a:ext cx="228600" cy="3175"/>
          </a:xfrm>
          <a:prstGeom prst="straightConnector1">
            <a:avLst/>
          </a:prstGeom>
          <a:ln w="3175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604" name="TextBox 66"/>
          <p:cNvSpPr txBox="1">
            <a:spLocks noChangeArrowheads="1"/>
          </p:cNvSpPr>
          <p:nvPr/>
        </p:nvSpPr>
        <p:spPr bwMode="auto">
          <a:xfrm>
            <a:off x="3200400" y="2209800"/>
            <a:ext cx="6508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True</a:t>
            </a:r>
          </a:p>
        </p:txBody>
      </p:sp>
      <p:sp>
        <p:nvSpPr>
          <p:cNvPr id="67605" name="TextBox 67"/>
          <p:cNvSpPr txBox="1">
            <a:spLocks noChangeArrowheads="1"/>
          </p:cNvSpPr>
          <p:nvPr/>
        </p:nvSpPr>
        <p:spPr bwMode="auto">
          <a:xfrm>
            <a:off x="1828800" y="3276600"/>
            <a:ext cx="749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False</a:t>
            </a:r>
          </a:p>
        </p:txBody>
      </p:sp>
      <p:sp>
        <p:nvSpPr>
          <p:cNvPr id="67606" name="TextBox 68"/>
          <p:cNvSpPr txBox="1">
            <a:spLocks noChangeArrowheads="1"/>
          </p:cNvSpPr>
          <p:nvPr/>
        </p:nvSpPr>
        <p:spPr bwMode="auto">
          <a:xfrm>
            <a:off x="5181600" y="3352800"/>
            <a:ext cx="6508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True</a:t>
            </a:r>
          </a:p>
        </p:txBody>
      </p:sp>
      <p:cxnSp>
        <p:nvCxnSpPr>
          <p:cNvPr id="70" name="Straight Arrow Connector 69"/>
          <p:cNvCxnSpPr>
            <a:stCxn id="9" idx="2"/>
            <a:endCxn id="72" idx="0"/>
          </p:cNvCxnSpPr>
          <p:nvPr/>
        </p:nvCxnSpPr>
        <p:spPr>
          <a:xfrm rot="16200000" flipH="1">
            <a:off x="1238250" y="4591050"/>
            <a:ext cx="2819400" cy="381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owchart: Terminator 71"/>
          <p:cNvSpPr/>
          <p:nvPr/>
        </p:nvSpPr>
        <p:spPr>
          <a:xfrm>
            <a:off x="2057400" y="6019800"/>
            <a:ext cx="1219200" cy="304800"/>
          </a:xfrm>
          <a:prstGeom prst="flowChartTerminator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Done</a:t>
            </a:r>
          </a:p>
        </p:txBody>
      </p:sp>
      <p:sp>
        <p:nvSpPr>
          <p:cNvPr id="67609" name="TextBox 77"/>
          <p:cNvSpPr txBox="1">
            <a:spLocks noChangeArrowheads="1"/>
          </p:cNvSpPr>
          <p:nvPr/>
        </p:nvSpPr>
        <p:spPr bwMode="auto">
          <a:xfrm>
            <a:off x="4648200" y="4191000"/>
            <a:ext cx="749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False</a:t>
            </a:r>
          </a:p>
        </p:txBody>
      </p:sp>
      <p:cxnSp>
        <p:nvCxnSpPr>
          <p:cNvPr id="88" name="Straight Arrow Connector 87"/>
          <p:cNvCxnSpPr>
            <a:stCxn id="39" idx="2"/>
            <a:endCxn id="37" idx="0"/>
          </p:cNvCxnSpPr>
          <p:nvPr/>
        </p:nvCxnSpPr>
        <p:spPr>
          <a:xfrm rot="5400000" flipH="1">
            <a:off x="4705350" y="3028950"/>
            <a:ext cx="1676400" cy="2171700"/>
          </a:xfrm>
          <a:prstGeom prst="bentConnector5">
            <a:avLst>
              <a:gd name="adj1" fmla="val -13636"/>
              <a:gd name="adj2" fmla="val -46634"/>
              <a:gd name="adj3" fmla="val 113636"/>
            </a:avLst>
          </a:prstGeom>
          <a:ln w="3175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87"/>
          <p:cNvCxnSpPr>
            <a:stCxn id="41" idx="2"/>
            <a:endCxn id="9" idx="0"/>
          </p:cNvCxnSpPr>
          <p:nvPr/>
        </p:nvCxnSpPr>
        <p:spPr>
          <a:xfrm rot="5400000" flipH="1">
            <a:off x="1562100" y="3276600"/>
            <a:ext cx="3962400" cy="1828800"/>
          </a:xfrm>
          <a:prstGeom prst="bentConnector5">
            <a:avLst>
              <a:gd name="adj1" fmla="val -5769"/>
              <a:gd name="adj2" fmla="val -198013"/>
              <a:gd name="adj3" fmla="val 105769"/>
            </a:avLst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612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>
                <a:latin typeface="Arial Black" panose="020B0A04020102020204" pitchFamily="34" charset="0"/>
              </a:rPr>
              <a:t>PowerTable.java</a:t>
            </a:r>
          </a:p>
        </p:txBody>
      </p:sp>
      <p:sp>
        <p:nvSpPr>
          <p:cNvPr id="68611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7C51B891-4C2A-4EC9-88AB-83AF1F366320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68612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13" y="1066800"/>
            <a:ext cx="4876800" cy="371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613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67"/>
          <a:stretch>
            <a:fillRect/>
          </a:stretch>
        </p:blipFill>
        <p:spPr bwMode="auto">
          <a:xfrm>
            <a:off x="304800" y="4800600"/>
            <a:ext cx="6096000" cy="1341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4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58" b="2225"/>
          <a:stretch>
            <a:fillRect/>
          </a:stretch>
        </p:blipFill>
        <p:spPr bwMode="auto">
          <a:xfrm>
            <a:off x="303213" y="3352800"/>
            <a:ext cx="6096000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5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413" y="1143000"/>
            <a:ext cx="3735387" cy="322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6" name="TextBox 9"/>
          <p:cNvSpPr txBox="1">
            <a:spLocks noChangeArrowheads="1"/>
          </p:cNvSpPr>
          <p:nvPr/>
        </p:nvSpPr>
        <p:spPr bwMode="auto">
          <a:xfrm>
            <a:off x="3808413" y="4343400"/>
            <a:ext cx="2209800" cy="369888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Body of outer loop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8617" name="TextBox 11"/>
          <p:cNvSpPr txBox="1">
            <a:spLocks noChangeArrowheads="1"/>
          </p:cNvSpPr>
          <p:nvPr/>
        </p:nvSpPr>
        <p:spPr bwMode="auto">
          <a:xfrm>
            <a:off x="6475413" y="5257800"/>
            <a:ext cx="2209800" cy="369888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Body of inner loop</a:t>
            </a:r>
            <a:endParaRPr lang="en-US" altLang="en-US" sz="1800">
              <a:solidFill>
                <a:srgbClr val="0033C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8618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Nested Loop Examples (1)</a:t>
            </a:r>
          </a:p>
        </p:txBody>
      </p:sp>
      <p:sp>
        <p:nvSpPr>
          <p:cNvPr id="69635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96C6DCD8-AA1F-40FA-8438-F4CF1C330DD1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69636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66800"/>
            <a:ext cx="8358188" cy="5014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637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Nested Loop Examples (2)</a:t>
            </a:r>
          </a:p>
        </p:txBody>
      </p:sp>
      <p:pic>
        <p:nvPicPr>
          <p:cNvPr id="70659" name="Content Placeholder 5" descr="Pages from bjol_ch04_NL_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750" r="-5750"/>
          <a:stretch>
            <a:fillRect/>
          </a:stretch>
        </p:blipFill>
        <p:spPr/>
      </p:pic>
      <p:sp>
        <p:nvSpPr>
          <p:cNvPr id="7066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smtClean="0"/>
              <a:t>Copyright © </a:t>
            </a:r>
            <a:r>
              <a:rPr lang="en-US" altLang="en-US" sz="1000" i="1" smtClean="0"/>
              <a:t>2013 </a:t>
            </a:r>
            <a:r>
              <a:rPr lang="en-US" altLang="en-US" sz="1000" smtClean="0"/>
              <a:t>by John Wiley &amp; Sons.  All rights reserved.</a:t>
            </a:r>
          </a:p>
        </p:txBody>
      </p:sp>
      <p:sp>
        <p:nvSpPr>
          <p:cNvPr id="70661" name="Slide Number Placeholder 4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BC5353E8-704E-4549-9D9F-0C2AA2B015D1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59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90600"/>
            <a:ext cx="3125788" cy="538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Planning the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mtClean="0"/>
              <a:t> Loop</a:t>
            </a:r>
          </a:p>
        </p:txBody>
      </p:sp>
      <p:sp>
        <p:nvSpPr>
          <p:cNvPr id="14340" name="Content Placeholder 2"/>
          <p:cNvSpPr>
            <a:spLocks noGrp="1"/>
          </p:cNvSpPr>
          <p:nvPr>
            <p:ph idx="1"/>
          </p:nvPr>
        </p:nvSpPr>
        <p:spPr>
          <a:xfrm>
            <a:off x="3352800" y="2667000"/>
            <a:ext cx="5638800" cy="21336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pPr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sz="2000" dirty="0" smtClean="0">
                <a:solidFill>
                  <a:srgbClr val="C00000"/>
                </a:solidFill>
                <a:latin typeface="Consolas" pitchFamily="49" charset="0"/>
                <a:ea typeface="+mn-ea"/>
                <a:cs typeface="+mn-cs"/>
              </a:rPr>
              <a:t>while</a:t>
            </a:r>
            <a:r>
              <a:rPr lang="en-US" sz="2000" dirty="0" smtClean="0">
                <a:latin typeface="Consolas" pitchFamily="49" charset="0"/>
                <a:ea typeface="+mn-ea"/>
                <a:cs typeface="+mn-cs"/>
              </a:rPr>
              <a:t> (balance &lt; TARGET)</a:t>
            </a:r>
          </a:p>
          <a:p>
            <a:pPr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sz="2000" dirty="0" smtClean="0">
                <a:latin typeface="Consolas" pitchFamily="49" charset="0"/>
                <a:ea typeface="+mn-ea"/>
                <a:cs typeface="+mn-cs"/>
              </a:rPr>
              <a:t>{</a:t>
            </a:r>
          </a:p>
          <a:p>
            <a:pPr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sz="2000" dirty="0" smtClean="0">
                <a:latin typeface="Consolas" pitchFamily="49" charset="0"/>
                <a:ea typeface="+mn-ea"/>
                <a:cs typeface="+mn-cs"/>
              </a:rPr>
              <a:t>  year++;</a:t>
            </a:r>
          </a:p>
          <a:p>
            <a:pPr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sz="2000" dirty="0" smtClean="0">
                <a:latin typeface="Consolas" pitchFamily="49" charset="0"/>
                <a:ea typeface="+mn-ea"/>
                <a:cs typeface="+mn-cs"/>
              </a:rPr>
              <a:t> </a:t>
            </a:r>
            <a:r>
              <a:rPr lang="en-US" sz="2000" dirty="0" smtClean="0">
                <a:solidFill>
                  <a:srgbClr val="C00000"/>
                </a:solidFill>
                <a:latin typeface="Consolas" pitchFamily="49" charset="0"/>
                <a:ea typeface="+mn-ea"/>
                <a:cs typeface="+mn-cs"/>
              </a:rPr>
              <a:t> double </a:t>
            </a:r>
            <a:r>
              <a:rPr lang="en-US" sz="2000" dirty="0" smtClean="0">
                <a:latin typeface="Consolas" pitchFamily="49" charset="0"/>
                <a:ea typeface="+mn-ea"/>
                <a:cs typeface="+mn-cs"/>
              </a:rPr>
              <a:t>interest = balance * RATE/100;</a:t>
            </a:r>
          </a:p>
          <a:p>
            <a:pPr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sz="2000" dirty="0" smtClean="0">
                <a:latin typeface="Consolas" pitchFamily="49" charset="0"/>
                <a:ea typeface="+mn-ea"/>
                <a:cs typeface="+mn-cs"/>
              </a:rPr>
              <a:t>  balance = balance + interest;</a:t>
            </a:r>
          </a:p>
          <a:p>
            <a:pPr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sz="2000" dirty="0" smtClean="0">
                <a:latin typeface="Consolas" pitchFamily="49" charset="0"/>
                <a:ea typeface="+mn-ea"/>
                <a:cs typeface="+mn-cs"/>
              </a:rPr>
              <a:t>}</a:t>
            </a:r>
          </a:p>
        </p:txBody>
      </p:sp>
      <p:sp>
        <p:nvSpPr>
          <p:cNvPr id="16389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F51CDA93-F0EE-451C-AD22-593AA0212473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16390" name="TextBox 7"/>
          <p:cNvSpPr txBox="1">
            <a:spLocks noChangeArrowheads="1"/>
          </p:cNvSpPr>
          <p:nvPr/>
        </p:nvSpPr>
        <p:spPr bwMode="auto">
          <a:xfrm>
            <a:off x="3352800" y="1295400"/>
            <a:ext cx="5105400" cy="830263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/>
              <a:t>A loop executes instructions</a:t>
            </a:r>
          </a:p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/>
              <a:t>repeatedly while a condition is true.</a:t>
            </a:r>
          </a:p>
        </p:txBody>
      </p:sp>
      <p:sp>
        <p:nvSpPr>
          <p:cNvPr id="16391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>
                <a:latin typeface="Arial Black" panose="020B0A04020102020204" pitchFamily="34" charset="0"/>
              </a:rPr>
              <a:t>RandomDemo.java</a:t>
            </a:r>
          </a:p>
        </p:txBody>
      </p:sp>
      <p:sp>
        <p:nvSpPr>
          <p:cNvPr id="71683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A21B8FF6-82CB-4863-9088-70831D33CAFB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7168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1376363"/>
            <a:ext cx="7053263" cy="3576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685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6575" y="2971800"/>
            <a:ext cx="2832100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6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7239000" cy="715962"/>
          </a:xfrm>
        </p:spPr>
        <p:txBody>
          <a:bodyPr/>
          <a:lstStyle/>
          <a:p>
            <a:r>
              <a:rPr lang="en-US" altLang="en-US" sz="3600" smtClean="0"/>
              <a:t>4.9 Random Numbers/Simulations</a:t>
            </a:r>
          </a:p>
        </p:txBody>
      </p:sp>
      <p:sp>
        <p:nvSpPr>
          <p:cNvPr id="72707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001000" cy="5105400"/>
          </a:xfrm>
        </p:spPr>
        <p:txBody>
          <a:bodyPr/>
          <a:lstStyle/>
          <a:p>
            <a:r>
              <a:rPr lang="en-US" altLang="en-US" smtClean="0"/>
              <a:t>Games often use random numbers to make things interesting</a:t>
            </a:r>
          </a:p>
          <a:p>
            <a:pPr lvl="1"/>
            <a:r>
              <a:rPr lang="en-US" altLang="en-US" smtClean="0"/>
              <a:t>Rolling Dice</a:t>
            </a:r>
          </a:p>
          <a:p>
            <a:pPr lvl="1"/>
            <a:r>
              <a:rPr lang="en-US" altLang="en-US" smtClean="0"/>
              <a:t>Spinning a wheel</a:t>
            </a:r>
          </a:p>
          <a:p>
            <a:pPr lvl="1"/>
            <a:r>
              <a:rPr lang="en-US" altLang="en-US" smtClean="0"/>
              <a:t>Pick a card</a:t>
            </a:r>
          </a:p>
          <a:p>
            <a:r>
              <a:rPr lang="en-US" altLang="en-US" smtClean="0"/>
              <a:t>A simulation usually involves looping through a sequence of events</a:t>
            </a:r>
          </a:p>
          <a:p>
            <a:pPr lvl="1"/>
            <a:r>
              <a:rPr lang="en-US" altLang="en-US" smtClean="0"/>
              <a:t>Days</a:t>
            </a:r>
          </a:p>
          <a:p>
            <a:pPr lvl="1"/>
            <a:r>
              <a:rPr lang="en-US" altLang="en-US" smtClean="0"/>
              <a:t>Events</a:t>
            </a:r>
          </a:p>
          <a:p>
            <a:endParaRPr lang="en-US" altLang="en-US" smtClean="0"/>
          </a:p>
        </p:txBody>
      </p:sp>
      <p:sp>
        <p:nvSpPr>
          <p:cNvPr id="72708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36683B42-B691-4054-8E1C-DDC3176C8E50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2709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Simulating Die Tosses</a:t>
            </a:r>
          </a:p>
        </p:txBody>
      </p:sp>
      <p:sp>
        <p:nvSpPr>
          <p:cNvPr id="73731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458200" cy="1828800"/>
          </a:xfrm>
        </p:spPr>
        <p:txBody>
          <a:bodyPr/>
          <a:lstStyle/>
          <a:p>
            <a:r>
              <a:rPr lang="en-US" altLang="en-US" sz="2800" smtClean="0"/>
              <a:t>Goal:</a:t>
            </a:r>
          </a:p>
          <a:p>
            <a:pPr lvl="1"/>
            <a:r>
              <a:rPr lang="en-US" altLang="en-US" sz="2400" smtClean="0"/>
              <a:t>Get a random integer between 1 and 6</a:t>
            </a:r>
          </a:p>
        </p:txBody>
      </p:sp>
      <p:sp>
        <p:nvSpPr>
          <p:cNvPr id="73732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7C880A35-9369-4226-97CE-64D885654345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7373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066800"/>
            <a:ext cx="1676400" cy="202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3734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133600"/>
            <a:ext cx="6273800" cy="416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3735" name="Picture 1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3276600"/>
            <a:ext cx="1895475" cy="309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736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667000"/>
            <a:ext cx="2486025" cy="246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47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The Monte Carlo Method</a:t>
            </a:r>
          </a:p>
        </p:txBody>
      </p:sp>
      <p:sp>
        <p:nvSpPr>
          <p:cNvPr id="74756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8458200" cy="5105400"/>
          </a:xfrm>
        </p:spPr>
        <p:txBody>
          <a:bodyPr/>
          <a:lstStyle/>
          <a:p>
            <a:r>
              <a:rPr lang="en-US" altLang="en-US" smtClean="0"/>
              <a:t>Used to find approximate solutions to problems that cannot be precisely solved</a:t>
            </a:r>
          </a:p>
          <a:p>
            <a:r>
              <a:rPr lang="en-US" altLang="en-US" smtClean="0"/>
              <a:t>Example:  Approximate PI using the relative areas of a circle inside a square</a:t>
            </a:r>
          </a:p>
          <a:p>
            <a:pPr lvl="1"/>
            <a:r>
              <a:rPr lang="en-US" altLang="en-US" smtClean="0"/>
              <a:t>Uses simple arithmetic</a:t>
            </a:r>
          </a:p>
          <a:p>
            <a:pPr lvl="1"/>
            <a:r>
              <a:rPr lang="en-US" altLang="en-US" smtClean="0"/>
              <a:t>Hits  are inside circle</a:t>
            </a:r>
          </a:p>
          <a:p>
            <a:pPr lvl="1"/>
            <a:r>
              <a:rPr lang="en-US" altLang="en-US" smtClean="0"/>
              <a:t>Tries are total number of tries</a:t>
            </a:r>
          </a:p>
          <a:p>
            <a:pPr lvl="1"/>
            <a:r>
              <a:rPr lang="en-US" altLang="en-US" smtClean="0"/>
              <a:t>Ratio is 4 x Hits / Tries</a:t>
            </a:r>
          </a:p>
          <a:p>
            <a:pPr lvl="1">
              <a:buFont typeface="Wingdings" panose="05000000000000000000" pitchFamily="2" charset="2"/>
              <a:buNone/>
            </a:pPr>
            <a:endParaRPr lang="en-US" altLang="en-US" smtClean="0"/>
          </a:p>
        </p:txBody>
      </p:sp>
      <p:sp>
        <p:nvSpPr>
          <p:cNvPr id="74757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ECAD5619-ABE7-4949-BE66-4238CB628996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4758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>
                <a:latin typeface="Arial Black" panose="020B0A04020102020204" pitchFamily="34" charset="0"/>
              </a:rPr>
              <a:t>MonteCarlo.java</a:t>
            </a:r>
          </a:p>
        </p:txBody>
      </p:sp>
      <p:sp>
        <p:nvSpPr>
          <p:cNvPr id="75779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53062631-4B03-49BE-8BC9-B54BE4CE1F09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7578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066800"/>
            <a:ext cx="8039100" cy="505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98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962400"/>
            <a:ext cx="6496050" cy="2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98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2362200"/>
            <a:ext cx="2628900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5783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The </a:t>
            </a:r>
            <a:r>
              <a:rPr lang="ja-JP" altLang="en-US" smtClean="0"/>
              <a:t>‘</a:t>
            </a:r>
            <a:r>
              <a:rPr lang="en-US" altLang="ja-JP" smtClean="0"/>
              <a:t>empty</a:t>
            </a:r>
            <a:r>
              <a:rPr lang="ja-JP" altLang="en-US" smtClean="0"/>
              <a:t>’</a:t>
            </a:r>
            <a:r>
              <a:rPr lang="en-US" altLang="ja-JP" smtClean="0"/>
              <a:t> body</a:t>
            </a:r>
            <a:endParaRPr lang="en-US" altLang="en-US" smtClean="0"/>
          </a:p>
        </p:txBody>
      </p:sp>
      <p:sp>
        <p:nvSpPr>
          <p:cNvPr id="76803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sp>
        <p:nvSpPr>
          <p:cNvPr id="76804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254E5B41-EFCD-4A8A-BAB1-819161067A8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3581400" y="4281488"/>
            <a:ext cx="3962400" cy="20574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while</a:t>
            </a:r>
            <a:r>
              <a:rPr lang="en-US" sz="2000" kern="0" dirty="0">
                <a:latin typeface="Consolas" pitchFamily="49" charset="0"/>
                <a:ea typeface="+mn-ea"/>
              </a:rPr>
              <a:t> (bal &lt; TARGET)</a:t>
            </a:r>
            <a:r>
              <a:rPr lang="en-US" sz="2000" kern="0" dirty="0">
                <a:solidFill>
                  <a:srgbClr val="C00000"/>
                </a:solidFill>
                <a:latin typeface="Consolas" pitchFamily="49" charset="0"/>
                <a:ea typeface="+mn-ea"/>
              </a:rPr>
              <a:t>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{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year++;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interest = bal * RATE;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  bal = bal + interest;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  <a:ea typeface="+mn-ea"/>
              </a:rPr>
              <a:t>}</a:t>
            </a:r>
          </a:p>
          <a:p>
            <a:pPr marL="342900" indent="-34290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endParaRPr lang="en-US" sz="2000" kern="0" dirty="0">
              <a:latin typeface="Consolas" pitchFamily="49" charset="0"/>
              <a:ea typeface="+mn-ea"/>
            </a:endParaRPr>
          </a:p>
        </p:txBody>
      </p:sp>
      <p:pic>
        <p:nvPicPr>
          <p:cNvPr id="768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381000"/>
            <a:ext cx="1666875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8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/>
              <a:t>You probably have developed the habit of typing a semicolon at the end of each line</a:t>
            </a:r>
          </a:p>
          <a:p>
            <a:r>
              <a:rPr lang="en-US" altLang="en-US" smtClean="0"/>
              <a:t>Don</a:t>
            </a:r>
            <a:r>
              <a:rPr lang="en-US" altLang="ja-JP" smtClean="0"/>
              <a:t>’t do this with loop statements!  </a:t>
            </a:r>
          </a:p>
          <a:p>
            <a:pPr lvl="1"/>
            <a:r>
              <a:rPr lang="en-US" altLang="en-US" smtClean="0"/>
              <a:t>The loop body becomes very short! </a:t>
            </a:r>
          </a:p>
          <a:p>
            <a:pPr lvl="2"/>
            <a:r>
              <a:rPr lang="en-US" altLang="en-US" smtClean="0"/>
              <a:t>Between the closing</a:t>
            </a:r>
            <a:r>
              <a:rPr lang="en-US" altLang="en-US" smtClean="0">
                <a:solidFill>
                  <a:srgbClr val="0033CC"/>
                </a:solidFill>
              </a:rPr>
              <a:t>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mtClean="0">
                <a:solidFill>
                  <a:srgbClr val="0033CC"/>
                </a:solidFill>
              </a:rPr>
              <a:t> </a:t>
            </a:r>
            <a:r>
              <a:rPr lang="en-US" altLang="en-US" smtClean="0"/>
              <a:t>and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;</a:t>
            </a:r>
          </a:p>
          <a:p>
            <a:pPr lvl="2"/>
            <a:r>
              <a:rPr lang="en-US" altLang="en-US" smtClean="0"/>
              <a:t>What type of loop do I have now?</a:t>
            </a:r>
          </a:p>
        </p:txBody>
      </p:sp>
      <p:sp>
        <p:nvSpPr>
          <p:cNvPr id="11" name="Down Arrow 10"/>
          <p:cNvSpPr/>
          <p:nvPr/>
        </p:nvSpPr>
        <p:spPr>
          <a:xfrm>
            <a:off x="6248400" y="3276600"/>
            <a:ext cx="381000" cy="990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Drawing Graphical Shapes</a:t>
            </a:r>
          </a:p>
        </p:txBody>
      </p:sp>
      <p:sp>
        <p:nvSpPr>
          <p:cNvPr id="77827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smtClean="0"/>
              <a:t>Copyright © </a:t>
            </a:r>
            <a:r>
              <a:rPr lang="en-US" altLang="en-US" sz="1000" i="1" smtClean="0"/>
              <a:t>2013 </a:t>
            </a:r>
            <a:r>
              <a:rPr lang="en-US" altLang="en-US" sz="1000" smtClean="0"/>
              <a:t>by John Wiley &amp; Sons.  All rights reserved.</a:t>
            </a:r>
          </a:p>
        </p:txBody>
      </p:sp>
      <p:sp>
        <p:nvSpPr>
          <p:cNvPr id="77828" name="Slide Number Placeholder 4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0A8E85FE-9B1B-4DBD-8A53-7F6431E241BA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77829" name="Content Placeholder 9" descr="Pages from bjol_ch04_Table4_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" b="505"/>
          <a:stretch>
            <a:fillRect/>
          </a:stretch>
        </p:blipFill>
        <p:spPr/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Drawing Graphical Shapes</a:t>
            </a:r>
          </a:p>
        </p:txBody>
      </p:sp>
      <p:pic>
        <p:nvPicPr>
          <p:cNvPr id="78851" name="Content Placeholder 5" descr="Pages from bjol_ch04_Table4_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494" b="-32494"/>
          <a:stretch>
            <a:fillRect/>
          </a:stretch>
        </p:blipFill>
        <p:spPr>
          <a:xfrm>
            <a:off x="304800" y="1219200"/>
            <a:ext cx="8458200" cy="5105400"/>
          </a:xfrm>
        </p:spPr>
      </p:pic>
      <p:sp>
        <p:nvSpPr>
          <p:cNvPr id="7885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smtClean="0"/>
              <a:t>Copyright © </a:t>
            </a:r>
            <a:r>
              <a:rPr lang="en-US" altLang="en-US" sz="1000" i="1" smtClean="0"/>
              <a:t>2013 </a:t>
            </a:r>
            <a:r>
              <a:rPr lang="en-US" altLang="en-US" sz="1000" smtClean="0"/>
              <a:t>by John Wiley &amp; Sons.  All rights reserved.</a:t>
            </a:r>
          </a:p>
        </p:txBody>
      </p:sp>
      <p:sp>
        <p:nvSpPr>
          <p:cNvPr id="78853" name="Slide Number Placeholder 4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86436942-E1EC-49AB-9700-41139C536769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67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>
                <a:latin typeface="Arial Black" panose="020B0A04020102020204" pitchFamily="34" charset="0"/>
              </a:rPr>
              <a:t>TwoRowsOfSquares.java</a:t>
            </a:r>
            <a:endParaRPr lang="en-US" altLang="en-US" sz="3600" smtClean="0"/>
          </a:p>
        </p:txBody>
      </p:sp>
      <p:pic>
        <p:nvPicPr>
          <p:cNvPr id="79875" name="Content Placeholder 5" descr="Pages from bjol_ch04_java-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" r="430"/>
          <a:stretch>
            <a:fillRect/>
          </a:stretch>
        </p:blipFill>
        <p:spPr/>
      </p:pic>
      <p:sp>
        <p:nvSpPr>
          <p:cNvPr id="7987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smtClean="0"/>
              <a:t>Copyright © </a:t>
            </a:r>
            <a:r>
              <a:rPr lang="en-US" altLang="en-US" sz="1000" i="1" smtClean="0"/>
              <a:t>2013 </a:t>
            </a:r>
            <a:r>
              <a:rPr lang="en-US" altLang="en-US" sz="1000" smtClean="0"/>
              <a:t>by John Wiley &amp; Sons.  All rights reserved.</a:t>
            </a:r>
          </a:p>
        </p:txBody>
      </p:sp>
      <p:sp>
        <p:nvSpPr>
          <p:cNvPr id="79877" name="Slide Number Placeholder 4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73656240-BE75-4CD0-98BC-4BD88B36405B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68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Summary: Types of Loops</a:t>
            </a:r>
          </a:p>
        </p:txBody>
      </p:sp>
      <p:sp>
        <p:nvSpPr>
          <p:cNvPr id="80899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10600" cy="5105400"/>
          </a:xfrm>
        </p:spPr>
        <p:txBody>
          <a:bodyPr/>
          <a:lstStyle/>
          <a:p>
            <a:r>
              <a:rPr lang="en-US" altLang="en-US" smtClean="0"/>
              <a:t>There are three types of loops:</a:t>
            </a:r>
          </a:p>
          <a:p>
            <a:pPr lvl="1"/>
            <a:r>
              <a:rPr lang="en-US" altLang="en-US" b="1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mtClean="0"/>
              <a:t> Loops</a:t>
            </a:r>
          </a:p>
          <a:p>
            <a:pPr lvl="1"/>
            <a:r>
              <a:rPr lang="en-US" altLang="en-US" b="1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mtClean="0"/>
              <a:t> Loops</a:t>
            </a:r>
          </a:p>
          <a:p>
            <a:pPr lvl="1"/>
            <a:r>
              <a:rPr lang="en-US" altLang="en-US" b="1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  <a:r>
              <a:rPr lang="en-US" altLang="en-US" smtClean="0"/>
              <a:t> Loops</a:t>
            </a:r>
          </a:p>
          <a:p>
            <a:r>
              <a:rPr lang="en-US" altLang="en-US" smtClean="0"/>
              <a:t>Each loop requires the following steps:</a:t>
            </a:r>
          </a:p>
          <a:p>
            <a:pPr lvl="1"/>
            <a:r>
              <a:rPr lang="en-US" altLang="en-US" smtClean="0"/>
              <a:t>Initialization (setup variables to start looping)</a:t>
            </a:r>
          </a:p>
          <a:p>
            <a:pPr lvl="1"/>
            <a:r>
              <a:rPr lang="en-US" altLang="en-US" smtClean="0"/>
              <a:t>Condition (test if we should execute loop body)</a:t>
            </a:r>
          </a:p>
          <a:p>
            <a:pPr lvl="1"/>
            <a:r>
              <a:rPr lang="en-US" altLang="en-US" smtClean="0"/>
              <a:t>Update (change something each time through)</a:t>
            </a:r>
          </a:p>
        </p:txBody>
      </p:sp>
      <p:sp>
        <p:nvSpPr>
          <p:cNvPr id="80900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B7E411CB-872F-4614-96AB-1C0556BEB636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0901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Syntax 4.1: </a:t>
            </a:r>
            <a:r>
              <a:rPr lang="en-US" altLang="en-US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en-US" smtClean="0"/>
              <a:t> Statement</a:t>
            </a:r>
          </a:p>
        </p:txBody>
      </p:sp>
      <p:sp>
        <p:nvSpPr>
          <p:cNvPr id="17411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0DAF6ECD-534F-49B7-8973-A1696B58E728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  <p:pic>
        <p:nvPicPr>
          <p:cNvPr id="17413" name="Picture 1" descr="bjlo_ch04_syn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295400"/>
            <a:ext cx="868045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Summary</a:t>
            </a:r>
          </a:p>
        </p:txBody>
      </p:sp>
      <p:sp>
        <p:nvSpPr>
          <p:cNvPr id="819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smtClean="0"/>
              <a:t>A loop executes instructions repeatedly while a condition is true. </a:t>
            </a:r>
          </a:p>
          <a:p>
            <a:r>
              <a:rPr lang="en-US" altLang="en-US" sz="2800" smtClean="0"/>
              <a:t>An off-by-one error is a common error when programming loops. </a:t>
            </a:r>
          </a:p>
          <a:p>
            <a:pPr lvl="1"/>
            <a:r>
              <a:rPr lang="en-US" altLang="en-US" sz="2400" smtClean="0"/>
              <a:t>Think through simple test cases to avoid this type of error.</a:t>
            </a:r>
          </a:p>
          <a:p>
            <a:r>
              <a:rPr lang="en-US" altLang="en-US" sz="2800" smtClean="0"/>
              <a:t>The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en-US" sz="2800" smtClean="0"/>
              <a:t> loop is used when a value runs from a starting point to an ending point with a constant increment or decrement.</a:t>
            </a:r>
          </a:p>
          <a:p>
            <a:r>
              <a:rPr lang="en-US" altLang="en-US" sz="2800" smtClean="0"/>
              <a:t>The </a:t>
            </a:r>
            <a:r>
              <a:rPr lang="en-US" altLang="en-US" sz="2800" smtClean="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  <a:r>
              <a:rPr lang="en-US" altLang="en-US" sz="2800" smtClean="0"/>
              <a:t> loop is appropriate when the loop body must be executed at least once. </a:t>
            </a:r>
          </a:p>
        </p:txBody>
      </p:sp>
      <p:sp>
        <p:nvSpPr>
          <p:cNvPr id="81924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910C63ED-5AEF-40B4-AC12-0FD6EB799991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1925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Summary</a:t>
            </a:r>
          </a:p>
        </p:txBody>
      </p:sp>
      <p:sp>
        <p:nvSpPr>
          <p:cNvPr id="82947" name="Content Placeholder 2"/>
          <p:cNvSpPr>
            <a:spLocks noGrp="1"/>
          </p:cNvSpPr>
          <p:nvPr>
            <p:ph idx="1"/>
          </p:nvPr>
        </p:nvSpPr>
        <p:spPr>
          <a:xfrm>
            <a:off x="228600" y="990600"/>
            <a:ext cx="8458200" cy="5105400"/>
          </a:xfrm>
        </p:spPr>
        <p:txBody>
          <a:bodyPr/>
          <a:lstStyle/>
          <a:p>
            <a:pPr>
              <a:spcBef>
                <a:spcPts val="200"/>
              </a:spcBef>
            </a:pPr>
            <a:r>
              <a:rPr lang="en-US" altLang="en-US" sz="2800" smtClean="0"/>
              <a:t>A sentinel value denotes the end of a data set, but it is not part of the data.</a:t>
            </a:r>
          </a:p>
          <a:p>
            <a:pPr>
              <a:spcBef>
                <a:spcPts val="200"/>
              </a:spcBef>
            </a:pPr>
            <a:r>
              <a:rPr lang="en-US" altLang="en-US" sz="2800" smtClean="0"/>
              <a:t>You can use a </a:t>
            </a:r>
            <a:r>
              <a:rPr lang="en-US" altLang="en-US" sz="2800" smtClean="0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altLang="en-US" sz="2800" smtClean="0"/>
              <a:t> variable to control a loop. </a:t>
            </a:r>
          </a:p>
          <a:p>
            <a:pPr lvl="1">
              <a:spcBef>
                <a:spcPts val="200"/>
              </a:spcBef>
            </a:pPr>
            <a:r>
              <a:rPr lang="en-US" altLang="en-US" sz="2400" smtClean="0"/>
              <a:t>Set the variable to true before entering the loop, then set it to false to leave the loop. </a:t>
            </a:r>
          </a:p>
          <a:p>
            <a:pPr>
              <a:spcBef>
                <a:spcPts val="200"/>
              </a:spcBef>
            </a:pPr>
            <a:r>
              <a:rPr lang="en-US" altLang="en-US" sz="2800" smtClean="0"/>
              <a:t>When the body of a loop contains another loop, the loops are nested. </a:t>
            </a:r>
          </a:p>
          <a:p>
            <a:pPr lvl="1">
              <a:spcBef>
                <a:spcPts val="200"/>
              </a:spcBef>
            </a:pPr>
            <a:r>
              <a:rPr lang="en-US" altLang="en-US" sz="2400" smtClean="0"/>
              <a:t>A typical use of nested loops is printing a table with rows and columns.</a:t>
            </a:r>
          </a:p>
          <a:p>
            <a:pPr>
              <a:spcBef>
                <a:spcPts val="200"/>
              </a:spcBef>
            </a:pPr>
            <a:r>
              <a:rPr lang="en-US" altLang="en-US" sz="2800" smtClean="0"/>
              <a:t>In a simulation, you use the computer to simulate an activity. </a:t>
            </a:r>
          </a:p>
          <a:p>
            <a:pPr lvl="1">
              <a:spcBef>
                <a:spcPts val="200"/>
              </a:spcBef>
            </a:pPr>
            <a:r>
              <a:rPr lang="en-US" altLang="en-US" sz="2400" smtClean="0"/>
              <a:t>You can introduce randomness by calling the random number generator.</a:t>
            </a:r>
          </a:p>
        </p:txBody>
      </p:sp>
      <p:sp>
        <p:nvSpPr>
          <p:cNvPr id="82948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84202822-B1B2-4B28-871A-209C3E974BC3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2949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Execution of the Loop</a:t>
            </a:r>
          </a:p>
        </p:txBody>
      </p:sp>
      <p:sp>
        <p:nvSpPr>
          <p:cNvPr id="18435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AF144701-8004-401E-A356-8C6A50374F53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1741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66800"/>
            <a:ext cx="7239000" cy="527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6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447800"/>
            <a:ext cx="8077200" cy="397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8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>
                <a:latin typeface="Arial Black" panose="020B0A04020102020204" pitchFamily="34" charset="0"/>
              </a:rPr>
              <a:t>DoubleInvestment.java</a:t>
            </a:r>
          </a:p>
        </p:txBody>
      </p:sp>
      <p:sp>
        <p:nvSpPr>
          <p:cNvPr id="19459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>
                <a:solidFill>
                  <a:srgbClr val="898989"/>
                </a:solidFill>
              </a:rPr>
              <a:t>Page </a:t>
            </a:r>
            <a:fld id="{7C6C43E1-1876-4903-9A22-B03F70544CF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19460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143000"/>
            <a:ext cx="5791200" cy="504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5715000"/>
            <a:ext cx="4267200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2" name="TextBox 7"/>
          <p:cNvSpPr txBox="1">
            <a:spLocks noChangeArrowheads="1"/>
          </p:cNvSpPr>
          <p:nvPr/>
        </p:nvSpPr>
        <p:spPr bwMode="auto">
          <a:xfrm>
            <a:off x="4800600" y="2971800"/>
            <a:ext cx="4038600" cy="708025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Declare and initialize a variable outside of the loop to count </a:t>
            </a:r>
            <a:r>
              <a:rPr lang="en-US" altLang="en-US" sz="200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years</a:t>
            </a:r>
          </a:p>
        </p:txBody>
      </p:sp>
      <p:sp>
        <p:nvSpPr>
          <p:cNvPr id="19463" name="TextBox 9"/>
          <p:cNvSpPr txBox="1">
            <a:spLocks noChangeArrowheads="1"/>
          </p:cNvSpPr>
          <p:nvPr/>
        </p:nvSpPr>
        <p:spPr bwMode="auto">
          <a:xfrm>
            <a:off x="4953000" y="4397375"/>
            <a:ext cx="3810000" cy="708025"/>
          </a:xfrm>
          <a:prstGeom prst="rect">
            <a:avLst/>
          </a:prstGeom>
          <a:solidFill>
            <a:srgbClr val="FFCC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lvl="2"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Increment the </a:t>
            </a:r>
            <a:r>
              <a:rPr lang="en-US" altLang="en-US" sz="2000">
                <a:solidFill>
                  <a:srgbClr val="0033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years</a:t>
            </a:r>
            <a:r>
              <a:rPr lang="en-US" altLang="en-US" sz="2000"/>
              <a:t> variable each time through</a:t>
            </a:r>
          </a:p>
        </p:txBody>
      </p:sp>
      <p:sp>
        <p:nvSpPr>
          <p:cNvPr id="19464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835E0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835E01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000" i="1" smtClean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i="1" smtClean="0"/>
              <a:t>Copyright © 2013 by John Wiley &amp; Sons.  All rights reserved.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2659</TotalTime>
  <Words>4351</Words>
  <Application>Microsoft Office PowerPoint</Application>
  <PresentationFormat>On-screen Show (4:3)</PresentationFormat>
  <Paragraphs>808</Paragraphs>
  <Slides>71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81" baseType="lpstr">
      <vt:lpstr>Arial</vt:lpstr>
      <vt:lpstr>MS PGothic</vt:lpstr>
      <vt:lpstr>Wingdings</vt:lpstr>
      <vt:lpstr>Calibri</vt:lpstr>
      <vt:lpstr>Arial Unicode MS</vt:lpstr>
      <vt:lpstr>Consolas</vt:lpstr>
      <vt:lpstr>Arial Black</vt:lpstr>
      <vt:lpstr>Courier New</vt:lpstr>
      <vt:lpstr>Times New Roman</vt:lpstr>
      <vt:lpstr>Default Design</vt:lpstr>
      <vt:lpstr>Author: Horstmann Title: Big Java Late Objects</vt:lpstr>
      <vt:lpstr>PowerPoint Presentation</vt:lpstr>
      <vt:lpstr>Chapter Goals</vt:lpstr>
      <vt:lpstr>Contents</vt:lpstr>
      <vt:lpstr>4.1 The while Loop</vt:lpstr>
      <vt:lpstr>Planning the while Loop</vt:lpstr>
      <vt:lpstr>Syntax 4.1: while Statement</vt:lpstr>
      <vt:lpstr>Execution of the Loop</vt:lpstr>
      <vt:lpstr>DoubleInvestment.java</vt:lpstr>
      <vt:lpstr>while Loop Examples (1)</vt:lpstr>
      <vt:lpstr>while Loop Examples (2)</vt:lpstr>
      <vt:lpstr>Common Error 4.1</vt:lpstr>
      <vt:lpstr>Common Error 4.2</vt:lpstr>
      <vt:lpstr>Common Error 4.3</vt:lpstr>
      <vt:lpstr>4.2: Hand-Tracing</vt:lpstr>
      <vt:lpstr>Tracing Sum of Digits</vt:lpstr>
      <vt:lpstr>Tracing Sum of Digits</vt:lpstr>
      <vt:lpstr>Tracing Sum of Digits</vt:lpstr>
      <vt:lpstr>Tracing Sum of Digits</vt:lpstr>
      <vt:lpstr>Tracing Sum of Digits</vt:lpstr>
      <vt:lpstr>Tracing Sum of Digits</vt:lpstr>
      <vt:lpstr>Summary of the while Loop</vt:lpstr>
      <vt:lpstr>4.3  The for Loop</vt:lpstr>
      <vt:lpstr>Execution of a for Loop</vt:lpstr>
      <vt:lpstr>Syntax 4.2: for Statement</vt:lpstr>
      <vt:lpstr>When to use a for Loop?</vt:lpstr>
      <vt:lpstr>Planning a for Loop</vt:lpstr>
      <vt:lpstr>InvestmentTable.java</vt:lpstr>
      <vt:lpstr>Good Examples of for Loops</vt:lpstr>
      <vt:lpstr>for Loop variable Scope</vt:lpstr>
      <vt:lpstr>Programming Tip 4.1</vt:lpstr>
      <vt:lpstr>Programming Tip 4.3</vt:lpstr>
      <vt:lpstr>Summary of the for Loop</vt:lpstr>
      <vt:lpstr>4.4  The do Loop</vt:lpstr>
      <vt:lpstr>do Loop Example</vt:lpstr>
      <vt:lpstr>Programming Tip 4.4</vt:lpstr>
      <vt:lpstr>4.5  Processing Sentinel Values</vt:lpstr>
      <vt:lpstr>Averaging a set of values</vt:lpstr>
      <vt:lpstr>SentinelDemo.java (1)</vt:lpstr>
      <vt:lpstr>SentinelDemo.java (2)</vt:lpstr>
      <vt:lpstr>Boolean variables and sentinels </vt:lpstr>
      <vt:lpstr>To input any numeric value…</vt:lpstr>
      <vt:lpstr>4.6  Storyboards</vt:lpstr>
      <vt:lpstr>Storyboard Example</vt:lpstr>
      <vt:lpstr>What can go wrong?</vt:lpstr>
      <vt:lpstr>What else can go wrong?</vt:lpstr>
      <vt:lpstr>4.7  Common Loop Algorithms</vt:lpstr>
      <vt:lpstr>Sum and Average Examples</vt:lpstr>
      <vt:lpstr>Counting Matches</vt:lpstr>
      <vt:lpstr>Finding the First Match</vt:lpstr>
      <vt:lpstr>Prompt Until a Match is Found</vt:lpstr>
      <vt:lpstr>Maximum and Minimum</vt:lpstr>
      <vt:lpstr>Comparing Adjacent Values</vt:lpstr>
      <vt:lpstr>Steps to Writing a Loop</vt:lpstr>
      <vt:lpstr>4.8 Nested Loops</vt:lpstr>
      <vt:lpstr>Flowchart of a Nested Loop</vt:lpstr>
      <vt:lpstr>PowerTable.java</vt:lpstr>
      <vt:lpstr>Nested Loop Examples (1)</vt:lpstr>
      <vt:lpstr>Nested Loop Examples (2)</vt:lpstr>
      <vt:lpstr>RandomDemo.java</vt:lpstr>
      <vt:lpstr>4.9 Random Numbers/Simulations</vt:lpstr>
      <vt:lpstr>Simulating Die Tosses</vt:lpstr>
      <vt:lpstr>The Monte Carlo Method</vt:lpstr>
      <vt:lpstr>MonteCarlo.java</vt:lpstr>
      <vt:lpstr>The ‘empty’ body</vt:lpstr>
      <vt:lpstr>Drawing Graphical Shapes</vt:lpstr>
      <vt:lpstr>Drawing Graphical Shapes</vt:lpstr>
      <vt:lpstr>TwoRowsOfSquares.java</vt:lpstr>
      <vt:lpstr>Summary: Types of Loops</vt:lpstr>
      <vt:lpstr>Summary</vt:lpstr>
      <vt:lpstr>Summary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4:  Loops</dc:title>
  <dc:subject>Java for Everyone</dc:subject>
  <dc:creator>Donald W. Smith</dc:creator>
  <dc:description>Based on Final Pages 12/16/2009, integrated reviewer comments</dc:description>
  <cp:lastModifiedBy>John Walsh</cp:lastModifiedBy>
  <cp:revision>242</cp:revision>
  <dcterms:created xsi:type="dcterms:W3CDTF">2007-02-01T21:32:19Z</dcterms:created>
  <dcterms:modified xsi:type="dcterms:W3CDTF">2015-09-07T09:02:55Z</dcterms:modified>
  <cp:contentStatus>Final</cp:contentStatus>
</cp:coreProperties>
</file>

<file path=docProps/thumbnail.jpeg>
</file>